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Lst>
  <p:notesMasterIdLst>
    <p:notesMasterId r:id="rId70"/>
  </p:notesMasterIdLst>
  <p:sldIdLst>
    <p:sldId id="258" r:id="rId2"/>
    <p:sldId id="257" r:id="rId3"/>
    <p:sldId id="286" r:id="rId4"/>
    <p:sldId id="743" r:id="rId5"/>
    <p:sldId id="744" r:id="rId6"/>
    <p:sldId id="745" r:id="rId7"/>
    <p:sldId id="760" r:id="rId8"/>
    <p:sldId id="761" r:id="rId9"/>
    <p:sldId id="747" r:id="rId10"/>
    <p:sldId id="748" r:id="rId11"/>
    <p:sldId id="749" r:id="rId12"/>
    <p:sldId id="750" r:id="rId13"/>
    <p:sldId id="284" r:id="rId14"/>
    <p:sldId id="742" r:id="rId15"/>
    <p:sldId id="751" r:id="rId16"/>
    <p:sldId id="752" r:id="rId17"/>
    <p:sldId id="753" r:id="rId18"/>
    <p:sldId id="754" r:id="rId19"/>
    <p:sldId id="758" r:id="rId20"/>
    <p:sldId id="759" r:id="rId21"/>
    <p:sldId id="756" r:id="rId22"/>
    <p:sldId id="757" r:id="rId23"/>
    <p:sldId id="347" r:id="rId24"/>
    <p:sldId id="348" r:id="rId25"/>
    <p:sldId id="731" r:id="rId26"/>
    <p:sldId id="312" r:id="rId27"/>
    <p:sldId id="313" r:id="rId28"/>
    <p:sldId id="314" r:id="rId29"/>
    <p:sldId id="315" r:id="rId30"/>
    <p:sldId id="391" r:id="rId31"/>
    <p:sldId id="741" r:id="rId32"/>
    <p:sldId id="462" r:id="rId33"/>
    <p:sldId id="334" r:id="rId34"/>
    <p:sldId id="390" r:id="rId35"/>
    <p:sldId id="269" r:id="rId36"/>
    <p:sldId id="270" r:id="rId37"/>
    <p:sldId id="271" r:id="rId38"/>
    <p:sldId id="272" r:id="rId39"/>
    <p:sldId id="273" r:id="rId40"/>
    <p:sldId id="719" r:id="rId41"/>
    <p:sldId id="727" r:id="rId42"/>
    <p:sldId id="394" r:id="rId43"/>
    <p:sldId id="359" r:id="rId44"/>
    <p:sldId id="419" r:id="rId45"/>
    <p:sldId id="420" r:id="rId46"/>
    <p:sldId id="422" r:id="rId47"/>
    <p:sldId id="421" r:id="rId48"/>
    <p:sldId id="423" r:id="rId49"/>
    <p:sldId id="424" r:id="rId50"/>
    <p:sldId id="428" r:id="rId51"/>
    <p:sldId id="425" r:id="rId52"/>
    <p:sldId id="430" r:id="rId53"/>
    <p:sldId id="429" r:id="rId54"/>
    <p:sldId id="431" r:id="rId55"/>
    <p:sldId id="436" r:id="rId56"/>
    <p:sldId id="732" r:id="rId57"/>
    <p:sldId id="733" r:id="rId58"/>
    <p:sldId id="735" r:id="rId59"/>
    <p:sldId id="736" r:id="rId60"/>
    <p:sldId id="737" r:id="rId61"/>
    <p:sldId id="740" r:id="rId62"/>
    <p:sldId id="738" r:id="rId63"/>
    <p:sldId id="739" r:id="rId64"/>
    <p:sldId id="734" r:id="rId65"/>
    <p:sldId id="325" r:id="rId66"/>
    <p:sldId id="326" r:id="rId67"/>
    <p:sldId id="729" r:id="rId68"/>
    <p:sldId id="300" r:id="rId6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94404" autoAdjust="0"/>
  </p:normalViewPr>
  <p:slideViewPr>
    <p:cSldViewPr snapToGrid="0">
      <p:cViewPr varScale="1">
        <p:scale>
          <a:sx n="104" d="100"/>
          <a:sy n="104" d="100"/>
        </p:scale>
        <p:origin x="114"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2827E-660D-469C-9937-82772AD7541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DEA1D8A-997A-4CF1-BFC9-B8D37B7381E9}">
      <dgm:prSet/>
      <dgm:spPr/>
      <dgm:t>
        <a:bodyPr/>
        <a:lstStyle/>
        <a:p>
          <a:pPr>
            <a:defRPr cap="all"/>
          </a:pPr>
          <a:r>
            <a:rPr lang="en-US"/>
            <a:t>Clause (7): Advertisement of Professional and Other Achievements</a:t>
          </a:r>
        </a:p>
      </dgm:t>
    </dgm:pt>
    <dgm:pt modelId="{32676DD4-BD35-4A14-9ECA-2315749330B8}" type="parTrans" cxnId="{B7E40537-6267-4A39-8198-296F559A7F34}">
      <dgm:prSet/>
      <dgm:spPr/>
      <dgm:t>
        <a:bodyPr/>
        <a:lstStyle/>
        <a:p>
          <a:endParaRPr lang="en-US"/>
        </a:p>
      </dgm:t>
    </dgm:pt>
    <dgm:pt modelId="{63288DBE-6919-41FB-9C4E-A81E4D890D7F}" type="sibTrans" cxnId="{B7E40537-6267-4A39-8198-296F559A7F34}">
      <dgm:prSet/>
      <dgm:spPr/>
      <dgm:t>
        <a:bodyPr/>
        <a:lstStyle/>
        <a:p>
          <a:endParaRPr lang="en-US"/>
        </a:p>
      </dgm:t>
    </dgm:pt>
    <dgm:pt modelId="{F7D1C3E3-241F-4C28-A764-89E657A8F825}">
      <dgm:prSet/>
      <dgm:spPr/>
      <dgm:t>
        <a:bodyPr/>
        <a:lstStyle/>
        <a:p>
          <a:pPr>
            <a:defRPr cap="all"/>
          </a:pPr>
          <a:r>
            <a:rPr lang="en-US"/>
            <a:t>Clause (8): Non Communication with Previous Auditor</a:t>
          </a:r>
        </a:p>
      </dgm:t>
    </dgm:pt>
    <dgm:pt modelId="{9E97E3E0-88B2-493F-B58C-BE562E19A8BC}" type="parTrans" cxnId="{D51535AC-3F11-49B1-A896-B3A50F713D8C}">
      <dgm:prSet/>
      <dgm:spPr/>
      <dgm:t>
        <a:bodyPr/>
        <a:lstStyle/>
        <a:p>
          <a:endParaRPr lang="en-US"/>
        </a:p>
      </dgm:t>
    </dgm:pt>
    <dgm:pt modelId="{44042FA0-2D99-40EA-A442-E1664BD082D6}" type="sibTrans" cxnId="{D51535AC-3F11-49B1-A896-B3A50F713D8C}">
      <dgm:prSet/>
      <dgm:spPr/>
      <dgm:t>
        <a:bodyPr/>
        <a:lstStyle/>
        <a:p>
          <a:endParaRPr lang="en-US"/>
        </a:p>
      </dgm:t>
    </dgm:pt>
    <dgm:pt modelId="{6AFAD381-44F3-4FDF-998C-62C98C950229}">
      <dgm:prSet/>
      <dgm:spPr/>
      <dgm:t>
        <a:bodyPr/>
        <a:lstStyle/>
        <a:p>
          <a:pPr>
            <a:defRPr cap="all"/>
          </a:pPr>
          <a:r>
            <a:rPr lang="en-US"/>
            <a:t>Clause (9): Accepting Audit Appointment without ascertaining Company Law compliance</a:t>
          </a:r>
        </a:p>
      </dgm:t>
    </dgm:pt>
    <dgm:pt modelId="{72A226A7-7E0B-4189-82D8-B3B27C667BA5}" type="parTrans" cxnId="{97455621-0DA7-49C5-AB2B-67C556840328}">
      <dgm:prSet/>
      <dgm:spPr/>
      <dgm:t>
        <a:bodyPr/>
        <a:lstStyle/>
        <a:p>
          <a:endParaRPr lang="en-US"/>
        </a:p>
      </dgm:t>
    </dgm:pt>
    <dgm:pt modelId="{4EAE55FD-7B5A-4A62-8617-D3CBA9088267}" type="sibTrans" cxnId="{97455621-0DA7-49C5-AB2B-67C556840328}">
      <dgm:prSet/>
      <dgm:spPr/>
      <dgm:t>
        <a:bodyPr/>
        <a:lstStyle/>
        <a:p>
          <a:endParaRPr lang="en-US"/>
        </a:p>
      </dgm:t>
    </dgm:pt>
    <dgm:pt modelId="{B76FBA20-3E1A-42C0-A4AE-B45222FF3A21}">
      <dgm:prSet/>
      <dgm:spPr/>
      <dgm:t>
        <a:bodyPr/>
        <a:lstStyle/>
        <a:p>
          <a:pPr>
            <a:defRPr cap="all"/>
          </a:pPr>
          <a:r>
            <a:rPr lang="en-US"/>
            <a:t>Clause (10): Charging Fees on the basis of Percentage or Contingencies</a:t>
          </a:r>
        </a:p>
      </dgm:t>
    </dgm:pt>
    <dgm:pt modelId="{E85B4AD6-44DD-457A-A1C6-ADC25F07502E}" type="parTrans" cxnId="{50A70859-7364-4F93-B8EA-FDF2FA362F7E}">
      <dgm:prSet/>
      <dgm:spPr/>
      <dgm:t>
        <a:bodyPr/>
        <a:lstStyle/>
        <a:p>
          <a:endParaRPr lang="en-US"/>
        </a:p>
      </dgm:t>
    </dgm:pt>
    <dgm:pt modelId="{CF996205-7521-47C8-8927-4D5DA14B5EF9}" type="sibTrans" cxnId="{50A70859-7364-4F93-B8EA-FDF2FA362F7E}">
      <dgm:prSet/>
      <dgm:spPr/>
      <dgm:t>
        <a:bodyPr/>
        <a:lstStyle/>
        <a:p>
          <a:endParaRPr lang="en-US"/>
        </a:p>
      </dgm:t>
    </dgm:pt>
    <dgm:pt modelId="{8EE4DC17-6542-4045-8578-C9DC047A47B8}">
      <dgm:prSet/>
      <dgm:spPr/>
      <dgm:t>
        <a:bodyPr/>
        <a:lstStyle/>
        <a:p>
          <a:pPr>
            <a:defRPr cap="all"/>
          </a:pPr>
          <a:r>
            <a:rPr lang="en-US"/>
            <a:t>Clause (11): Engaging business/occupation other than CA</a:t>
          </a:r>
        </a:p>
      </dgm:t>
    </dgm:pt>
    <dgm:pt modelId="{E02ADE2A-9618-4C9A-947C-A55BFB5E0EBC}" type="parTrans" cxnId="{EB4CF95C-6037-46B9-B4F0-07D831220F9D}">
      <dgm:prSet/>
      <dgm:spPr/>
      <dgm:t>
        <a:bodyPr/>
        <a:lstStyle/>
        <a:p>
          <a:endParaRPr lang="en-US"/>
        </a:p>
      </dgm:t>
    </dgm:pt>
    <dgm:pt modelId="{FEDD43D2-3B1E-4505-9F45-CEA83ECCC7E2}" type="sibTrans" cxnId="{EB4CF95C-6037-46B9-B4F0-07D831220F9D}">
      <dgm:prSet/>
      <dgm:spPr/>
      <dgm:t>
        <a:bodyPr/>
        <a:lstStyle/>
        <a:p>
          <a:endParaRPr lang="en-US"/>
        </a:p>
      </dgm:t>
    </dgm:pt>
    <dgm:pt modelId="{5CD23F61-7C8A-4773-8408-6CFBB2C26BF3}">
      <dgm:prSet/>
      <dgm:spPr/>
      <dgm:t>
        <a:bodyPr/>
        <a:lstStyle/>
        <a:p>
          <a:pPr>
            <a:defRPr cap="all"/>
          </a:pPr>
          <a:r>
            <a:rPr lang="en-US"/>
            <a:t>Clause (12): Allowing Persons other than practicing CA to sign on his behalf</a:t>
          </a:r>
        </a:p>
      </dgm:t>
    </dgm:pt>
    <dgm:pt modelId="{D55D2A2C-4546-4C04-A829-BE27A4A1EFF3}" type="parTrans" cxnId="{C45B7D4E-19DE-4F60-A3C8-433B0A8FA756}">
      <dgm:prSet/>
      <dgm:spPr/>
      <dgm:t>
        <a:bodyPr/>
        <a:lstStyle/>
        <a:p>
          <a:endParaRPr lang="en-US"/>
        </a:p>
      </dgm:t>
    </dgm:pt>
    <dgm:pt modelId="{719C5071-F726-4C73-BB8B-86CBEC8C32E1}" type="sibTrans" cxnId="{C45B7D4E-19DE-4F60-A3C8-433B0A8FA756}">
      <dgm:prSet/>
      <dgm:spPr/>
      <dgm:t>
        <a:bodyPr/>
        <a:lstStyle/>
        <a:p>
          <a:endParaRPr lang="en-US"/>
        </a:p>
      </dgm:t>
    </dgm:pt>
    <dgm:pt modelId="{47E7C9FB-1E6B-4C95-B27B-E2F410948E87}" type="pres">
      <dgm:prSet presAssocID="{23E2827E-660D-469C-9937-82772AD7541D}" presName="diagram" presStyleCnt="0">
        <dgm:presLayoutVars>
          <dgm:dir/>
          <dgm:resizeHandles val="exact"/>
        </dgm:presLayoutVars>
      </dgm:prSet>
      <dgm:spPr/>
      <dgm:t>
        <a:bodyPr/>
        <a:lstStyle/>
        <a:p>
          <a:endParaRPr lang="en-US"/>
        </a:p>
      </dgm:t>
    </dgm:pt>
    <dgm:pt modelId="{2306F9AC-4D69-4CEB-9E62-FFA6A701212D}" type="pres">
      <dgm:prSet presAssocID="{1DEA1D8A-997A-4CF1-BFC9-B8D37B7381E9}" presName="node" presStyleLbl="node1" presStyleIdx="0" presStyleCnt="6">
        <dgm:presLayoutVars>
          <dgm:bulletEnabled val="1"/>
        </dgm:presLayoutVars>
      </dgm:prSet>
      <dgm:spPr/>
      <dgm:t>
        <a:bodyPr/>
        <a:lstStyle/>
        <a:p>
          <a:endParaRPr lang="en-US"/>
        </a:p>
      </dgm:t>
    </dgm:pt>
    <dgm:pt modelId="{4FE90B7E-145F-4491-BDBB-61BD3A788475}" type="pres">
      <dgm:prSet presAssocID="{63288DBE-6919-41FB-9C4E-A81E4D890D7F}" presName="sibTrans" presStyleCnt="0"/>
      <dgm:spPr/>
    </dgm:pt>
    <dgm:pt modelId="{8BE8D2B5-AAE6-4301-9CBC-43FD59ED3BD3}" type="pres">
      <dgm:prSet presAssocID="{F7D1C3E3-241F-4C28-A764-89E657A8F825}" presName="node" presStyleLbl="node1" presStyleIdx="1" presStyleCnt="6">
        <dgm:presLayoutVars>
          <dgm:bulletEnabled val="1"/>
        </dgm:presLayoutVars>
      </dgm:prSet>
      <dgm:spPr/>
      <dgm:t>
        <a:bodyPr/>
        <a:lstStyle/>
        <a:p>
          <a:endParaRPr lang="en-US"/>
        </a:p>
      </dgm:t>
    </dgm:pt>
    <dgm:pt modelId="{F97F5906-D51B-4C74-BF72-712F9F4C5C59}" type="pres">
      <dgm:prSet presAssocID="{44042FA0-2D99-40EA-A442-E1664BD082D6}" presName="sibTrans" presStyleCnt="0"/>
      <dgm:spPr/>
    </dgm:pt>
    <dgm:pt modelId="{D0A52C4A-2FCF-464B-A812-FC27CA144D72}" type="pres">
      <dgm:prSet presAssocID="{6AFAD381-44F3-4FDF-998C-62C98C950229}" presName="node" presStyleLbl="node1" presStyleIdx="2" presStyleCnt="6">
        <dgm:presLayoutVars>
          <dgm:bulletEnabled val="1"/>
        </dgm:presLayoutVars>
      </dgm:prSet>
      <dgm:spPr/>
      <dgm:t>
        <a:bodyPr/>
        <a:lstStyle/>
        <a:p>
          <a:endParaRPr lang="en-US"/>
        </a:p>
      </dgm:t>
    </dgm:pt>
    <dgm:pt modelId="{EFFA6B84-5B1E-4F28-9A67-D85EA749EB92}" type="pres">
      <dgm:prSet presAssocID="{4EAE55FD-7B5A-4A62-8617-D3CBA9088267}" presName="sibTrans" presStyleCnt="0"/>
      <dgm:spPr/>
    </dgm:pt>
    <dgm:pt modelId="{B6D21270-8E93-4F71-B6D4-8F69F6847DDD}" type="pres">
      <dgm:prSet presAssocID="{B76FBA20-3E1A-42C0-A4AE-B45222FF3A21}" presName="node" presStyleLbl="node1" presStyleIdx="3" presStyleCnt="6">
        <dgm:presLayoutVars>
          <dgm:bulletEnabled val="1"/>
        </dgm:presLayoutVars>
      </dgm:prSet>
      <dgm:spPr/>
      <dgm:t>
        <a:bodyPr/>
        <a:lstStyle/>
        <a:p>
          <a:endParaRPr lang="en-US"/>
        </a:p>
      </dgm:t>
    </dgm:pt>
    <dgm:pt modelId="{771172C3-8A5D-40E7-9EC5-FBDD022C8A8B}" type="pres">
      <dgm:prSet presAssocID="{CF996205-7521-47C8-8927-4D5DA14B5EF9}" presName="sibTrans" presStyleCnt="0"/>
      <dgm:spPr/>
    </dgm:pt>
    <dgm:pt modelId="{5810E7FD-098B-4ECB-AB6A-EC732EF56361}" type="pres">
      <dgm:prSet presAssocID="{8EE4DC17-6542-4045-8578-C9DC047A47B8}" presName="node" presStyleLbl="node1" presStyleIdx="4" presStyleCnt="6">
        <dgm:presLayoutVars>
          <dgm:bulletEnabled val="1"/>
        </dgm:presLayoutVars>
      </dgm:prSet>
      <dgm:spPr/>
      <dgm:t>
        <a:bodyPr/>
        <a:lstStyle/>
        <a:p>
          <a:endParaRPr lang="en-US"/>
        </a:p>
      </dgm:t>
    </dgm:pt>
    <dgm:pt modelId="{EA0DDDD0-601B-4FFB-B70F-0BEA5DBE86FF}" type="pres">
      <dgm:prSet presAssocID="{FEDD43D2-3B1E-4505-9F45-CEA83ECCC7E2}" presName="sibTrans" presStyleCnt="0"/>
      <dgm:spPr/>
    </dgm:pt>
    <dgm:pt modelId="{0FDF74F1-7E78-4E34-9B17-4B93897B6FEB}" type="pres">
      <dgm:prSet presAssocID="{5CD23F61-7C8A-4773-8408-6CFBB2C26BF3}" presName="node" presStyleLbl="node1" presStyleIdx="5" presStyleCnt="6">
        <dgm:presLayoutVars>
          <dgm:bulletEnabled val="1"/>
        </dgm:presLayoutVars>
      </dgm:prSet>
      <dgm:spPr/>
      <dgm:t>
        <a:bodyPr/>
        <a:lstStyle/>
        <a:p>
          <a:endParaRPr lang="en-US"/>
        </a:p>
      </dgm:t>
    </dgm:pt>
  </dgm:ptLst>
  <dgm:cxnLst>
    <dgm:cxn modelId="{C45B7D4E-19DE-4F60-A3C8-433B0A8FA756}" srcId="{23E2827E-660D-469C-9937-82772AD7541D}" destId="{5CD23F61-7C8A-4773-8408-6CFBB2C26BF3}" srcOrd="5" destOrd="0" parTransId="{D55D2A2C-4546-4C04-A829-BE27A4A1EFF3}" sibTransId="{719C5071-F726-4C73-BB8B-86CBEC8C32E1}"/>
    <dgm:cxn modelId="{6969D5CA-4D92-445E-A6B4-11152C4088EC}" type="presOf" srcId="{8EE4DC17-6542-4045-8578-C9DC047A47B8}" destId="{5810E7FD-098B-4ECB-AB6A-EC732EF56361}" srcOrd="0" destOrd="0" presId="urn:microsoft.com/office/officeart/2005/8/layout/default"/>
    <dgm:cxn modelId="{97455621-0DA7-49C5-AB2B-67C556840328}" srcId="{23E2827E-660D-469C-9937-82772AD7541D}" destId="{6AFAD381-44F3-4FDF-998C-62C98C950229}" srcOrd="2" destOrd="0" parTransId="{72A226A7-7E0B-4189-82D8-B3B27C667BA5}" sibTransId="{4EAE55FD-7B5A-4A62-8617-D3CBA9088267}"/>
    <dgm:cxn modelId="{EC7AD092-065A-4802-BB1E-C80BC7931021}" type="presOf" srcId="{23E2827E-660D-469C-9937-82772AD7541D}" destId="{47E7C9FB-1E6B-4C95-B27B-E2F410948E87}" srcOrd="0" destOrd="0" presId="urn:microsoft.com/office/officeart/2005/8/layout/default"/>
    <dgm:cxn modelId="{B7E40537-6267-4A39-8198-296F559A7F34}" srcId="{23E2827E-660D-469C-9937-82772AD7541D}" destId="{1DEA1D8A-997A-4CF1-BFC9-B8D37B7381E9}" srcOrd="0" destOrd="0" parTransId="{32676DD4-BD35-4A14-9ECA-2315749330B8}" sibTransId="{63288DBE-6919-41FB-9C4E-A81E4D890D7F}"/>
    <dgm:cxn modelId="{3D36AB44-3EF6-4459-B87C-1CF189C031C8}" type="presOf" srcId="{1DEA1D8A-997A-4CF1-BFC9-B8D37B7381E9}" destId="{2306F9AC-4D69-4CEB-9E62-FFA6A701212D}" srcOrd="0" destOrd="0" presId="urn:microsoft.com/office/officeart/2005/8/layout/default"/>
    <dgm:cxn modelId="{50A70859-7364-4F93-B8EA-FDF2FA362F7E}" srcId="{23E2827E-660D-469C-9937-82772AD7541D}" destId="{B76FBA20-3E1A-42C0-A4AE-B45222FF3A21}" srcOrd="3" destOrd="0" parTransId="{E85B4AD6-44DD-457A-A1C6-ADC25F07502E}" sibTransId="{CF996205-7521-47C8-8927-4D5DA14B5EF9}"/>
    <dgm:cxn modelId="{2754C52C-528D-4865-A1ED-89208BCDAEBB}" type="presOf" srcId="{F7D1C3E3-241F-4C28-A764-89E657A8F825}" destId="{8BE8D2B5-AAE6-4301-9CBC-43FD59ED3BD3}" srcOrd="0" destOrd="0" presId="urn:microsoft.com/office/officeart/2005/8/layout/default"/>
    <dgm:cxn modelId="{91CF107C-8BC0-4549-A2DD-0D83136E5E51}" type="presOf" srcId="{6AFAD381-44F3-4FDF-998C-62C98C950229}" destId="{D0A52C4A-2FCF-464B-A812-FC27CA144D72}" srcOrd="0" destOrd="0" presId="urn:microsoft.com/office/officeart/2005/8/layout/default"/>
    <dgm:cxn modelId="{F4369C0C-4441-48C5-B20B-514E526F0E2C}" type="presOf" srcId="{5CD23F61-7C8A-4773-8408-6CFBB2C26BF3}" destId="{0FDF74F1-7E78-4E34-9B17-4B93897B6FEB}" srcOrd="0" destOrd="0" presId="urn:microsoft.com/office/officeart/2005/8/layout/default"/>
    <dgm:cxn modelId="{2BB56AFB-7E50-416E-A8AA-8E2B2CB17327}" type="presOf" srcId="{B76FBA20-3E1A-42C0-A4AE-B45222FF3A21}" destId="{B6D21270-8E93-4F71-B6D4-8F69F6847DDD}" srcOrd="0" destOrd="0" presId="urn:microsoft.com/office/officeart/2005/8/layout/default"/>
    <dgm:cxn modelId="{D51535AC-3F11-49B1-A896-B3A50F713D8C}" srcId="{23E2827E-660D-469C-9937-82772AD7541D}" destId="{F7D1C3E3-241F-4C28-A764-89E657A8F825}" srcOrd="1" destOrd="0" parTransId="{9E97E3E0-88B2-493F-B58C-BE562E19A8BC}" sibTransId="{44042FA0-2D99-40EA-A442-E1664BD082D6}"/>
    <dgm:cxn modelId="{EB4CF95C-6037-46B9-B4F0-07D831220F9D}" srcId="{23E2827E-660D-469C-9937-82772AD7541D}" destId="{8EE4DC17-6542-4045-8578-C9DC047A47B8}" srcOrd="4" destOrd="0" parTransId="{E02ADE2A-9618-4C9A-947C-A55BFB5E0EBC}" sibTransId="{FEDD43D2-3B1E-4505-9F45-CEA83ECCC7E2}"/>
    <dgm:cxn modelId="{6D9DB071-9244-4983-8B08-9C8522E385B7}" type="presParOf" srcId="{47E7C9FB-1E6B-4C95-B27B-E2F410948E87}" destId="{2306F9AC-4D69-4CEB-9E62-FFA6A701212D}" srcOrd="0" destOrd="0" presId="urn:microsoft.com/office/officeart/2005/8/layout/default"/>
    <dgm:cxn modelId="{CED9658E-5240-4B99-9C40-393AB42F507C}" type="presParOf" srcId="{47E7C9FB-1E6B-4C95-B27B-E2F410948E87}" destId="{4FE90B7E-145F-4491-BDBB-61BD3A788475}" srcOrd="1" destOrd="0" presId="urn:microsoft.com/office/officeart/2005/8/layout/default"/>
    <dgm:cxn modelId="{4DAE6873-DBA0-44EB-94C1-A44556BC83E3}" type="presParOf" srcId="{47E7C9FB-1E6B-4C95-B27B-E2F410948E87}" destId="{8BE8D2B5-AAE6-4301-9CBC-43FD59ED3BD3}" srcOrd="2" destOrd="0" presId="urn:microsoft.com/office/officeart/2005/8/layout/default"/>
    <dgm:cxn modelId="{51CCDD94-42E9-4678-8457-66240758ECF2}" type="presParOf" srcId="{47E7C9FB-1E6B-4C95-B27B-E2F410948E87}" destId="{F97F5906-D51B-4C74-BF72-712F9F4C5C59}" srcOrd="3" destOrd="0" presId="urn:microsoft.com/office/officeart/2005/8/layout/default"/>
    <dgm:cxn modelId="{F34A7AF7-92F2-4C2A-ADAF-FF52A45B488E}" type="presParOf" srcId="{47E7C9FB-1E6B-4C95-B27B-E2F410948E87}" destId="{D0A52C4A-2FCF-464B-A812-FC27CA144D72}" srcOrd="4" destOrd="0" presId="urn:microsoft.com/office/officeart/2005/8/layout/default"/>
    <dgm:cxn modelId="{B9769D85-927B-4FC0-B95A-4E8CF799923A}" type="presParOf" srcId="{47E7C9FB-1E6B-4C95-B27B-E2F410948E87}" destId="{EFFA6B84-5B1E-4F28-9A67-D85EA749EB92}" srcOrd="5" destOrd="0" presId="urn:microsoft.com/office/officeart/2005/8/layout/default"/>
    <dgm:cxn modelId="{492866B7-0777-4547-A54A-DCA9B661B0C0}" type="presParOf" srcId="{47E7C9FB-1E6B-4C95-B27B-E2F410948E87}" destId="{B6D21270-8E93-4F71-B6D4-8F69F6847DDD}" srcOrd="6" destOrd="0" presId="urn:microsoft.com/office/officeart/2005/8/layout/default"/>
    <dgm:cxn modelId="{1976A8C6-D95A-4339-95D0-DFB5603FDC36}" type="presParOf" srcId="{47E7C9FB-1E6B-4C95-B27B-E2F410948E87}" destId="{771172C3-8A5D-40E7-9EC5-FBDD022C8A8B}" srcOrd="7" destOrd="0" presId="urn:microsoft.com/office/officeart/2005/8/layout/default"/>
    <dgm:cxn modelId="{5D1F1972-0A61-4659-8F20-B4283D2FBC23}" type="presParOf" srcId="{47E7C9FB-1E6B-4C95-B27B-E2F410948E87}" destId="{5810E7FD-098B-4ECB-AB6A-EC732EF56361}" srcOrd="8" destOrd="0" presId="urn:microsoft.com/office/officeart/2005/8/layout/default"/>
    <dgm:cxn modelId="{0CD75560-6773-4DB7-91AC-F8CAEBB8EC8A}" type="presParOf" srcId="{47E7C9FB-1E6B-4C95-B27B-E2F410948E87}" destId="{EA0DDDD0-601B-4FFB-B70F-0BEA5DBE86FF}" srcOrd="9" destOrd="0" presId="urn:microsoft.com/office/officeart/2005/8/layout/default"/>
    <dgm:cxn modelId="{CBF7F29F-ADBF-4D8E-973C-87EDB70FCBF3}" type="presParOf" srcId="{47E7C9FB-1E6B-4C95-B27B-E2F410948E87}" destId="{0FDF74F1-7E78-4E34-9B17-4B93897B6F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F5593-4E2C-437F-9D08-D36A9DD2DD2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N"/>
        </a:p>
      </dgm:t>
    </dgm:pt>
    <dgm:pt modelId="{16969A70-AF34-418E-8131-FA35CBFD09FF}">
      <dgm:prSet phldrT="[Text]"/>
      <dgm:spPr/>
      <dgm:t>
        <a:bodyPr/>
        <a:lstStyle/>
        <a:p>
          <a:r>
            <a:rPr lang="en-US" dirty="0"/>
            <a:t>Self Interest Threats</a:t>
          </a:r>
          <a:endParaRPr lang="en-IN" dirty="0"/>
        </a:p>
      </dgm:t>
    </dgm:pt>
    <dgm:pt modelId="{BA5F1B85-9A0E-4435-A5B0-E8AEC93AADD9}" type="parTrans" cxnId="{37449ACF-FE6D-4E91-910F-6485166EBC5C}">
      <dgm:prSet/>
      <dgm:spPr/>
      <dgm:t>
        <a:bodyPr/>
        <a:lstStyle/>
        <a:p>
          <a:endParaRPr lang="en-IN"/>
        </a:p>
      </dgm:t>
    </dgm:pt>
    <dgm:pt modelId="{52BB2AE1-71A5-40F9-98ED-69CAFEA106C7}" type="sibTrans" cxnId="{37449ACF-FE6D-4E91-910F-6485166EBC5C}">
      <dgm:prSet/>
      <dgm:spPr/>
      <dgm:t>
        <a:bodyPr/>
        <a:lstStyle/>
        <a:p>
          <a:endParaRPr lang="en-IN"/>
        </a:p>
      </dgm:t>
    </dgm:pt>
    <dgm:pt modelId="{529CAB8E-30C4-4E08-ACD5-0FDC39AB68EC}">
      <dgm:prSet phldrT="[Text]"/>
      <dgm:spPr/>
      <dgm:t>
        <a:bodyPr/>
        <a:lstStyle/>
        <a:p>
          <a:r>
            <a:rPr lang="en-US" dirty="0"/>
            <a:t>Direct FI in a client</a:t>
          </a:r>
          <a:endParaRPr lang="en-IN" dirty="0"/>
        </a:p>
      </dgm:t>
    </dgm:pt>
    <dgm:pt modelId="{5CE59C12-FC42-4D84-94A4-2CD37503294F}" type="parTrans" cxnId="{08BC1EB6-53D1-4D9A-8263-F3E28D3CBE25}">
      <dgm:prSet/>
      <dgm:spPr/>
      <dgm:t>
        <a:bodyPr/>
        <a:lstStyle/>
        <a:p>
          <a:endParaRPr lang="en-IN"/>
        </a:p>
      </dgm:t>
    </dgm:pt>
    <dgm:pt modelId="{8E4A6F6D-06CD-4CAD-A1BD-949EB8E76442}" type="sibTrans" cxnId="{08BC1EB6-53D1-4D9A-8263-F3E28D3CBE25}">
      <dgm:prSet/>
      <dgm:spPr/>
      <dgm:t>
        <a:bodyPr/>
        <a:lstStyle/>
        <a:p>
          <a:endParaRPr lang="en-IN"/>
        </a:p>
      </dgm:t>
    </dgm:pt>
    <dgm:pt modelId="{3AFB1E1C-190C-4494-93C2-EE07219A7EAB}">
      <dgm:prSet phldrT="[Text]"/>
      <dgm:spPr/>
      <dgm:t>
        <a:bodyPr/>
        <a:lstStyle/>
        <a:p>
          <a:r>
            <a:rPr lang="en-US" dirty="0"/>
            <a:t>Quoting a low fee to obtain a new engagement</a:t>
          </a:r>
          <a:endParaRPr lang="en-IN" dirty="0"/>
        </a:p>
      </dgm:t>
    </dgm:pt>
    <dgm:pt modelId="{4E2C6009-3025-48B8-9FE4-084B92D99187}" type="parTrans" cxnId="{53B2BD5B-ECE7-4C7F-BDED-1CB0A7BC01D1}">
      <dgm:prSet/>
      <dgm:spPr/>
      <dgm:t>
        <a:bodyPr/>
        <a:lstStyle/>
        <a:p>
          <a:endParaRPr lang="en-IN"/>
        </a:p>
      </dgm:t>
    </dgm:pt>
    <dgm:pt modelId="{8B2F8A9C-BC62-41FE-87FF-2683AEBC91FB}" type="sibTrans" cxnId="{53B2BD5B-ECE7-4C7F-BDED-1CB0A7BC01D1}">
      <dgm:prSet/>
      <dgm:spPr/>
      <dgm:t>
        <a:bodyPr/>
        <a:lstStyle/>
        <a:p>
          <a:endParaRPr lang="en-IN"/>
        </a:p>
      </dgm:t>
    </dgm:pt>
    <dgm:pt modelId="{40720D98-B729-44BA-BD28-96BCB6E23E70}">
      <dgm:prSet phldrT="[Text]"/>
      <dgm:spPr/>
      <dgm:t>
        <a:bodyPr/>
        <a:lstStyle/>
        <a:p>
          <a:r>
            <a:rPr lang="en-US" dirty="0"/>
            <a:t>Close business relationship with client</a:t>
          </a:r>
          <a:endParaRPr lang="en-IN" dirty="0"/>
        </a:p>
      </dgm:t>
    </dgm:pt>
    <dgm:pt modelId="{1344A43F-04FF-4DC6-83A2-D20B8D003E5C}" type="parTrans" cxnId="{6D37C795-5473-4CF7-B7A9-64CFFFFFE62F}">
      <dgm:prSet/>
      <dgm:spPr/>
      <dgm:t>
        <a:bodyPr/>
        <a:lstStyle/>
        <a:p>
          <a:endParaRPr lang="en-IN"/>
        </a:p>
      </dgm:t>
    </dgm:pt>
    <dgm:pt modelId="{E19F7C64-16AF-4BCD-962B-C50B513FB8BC}" type="sibTrans" cxnId="{6D37C795-5473-4CF7-B7A9-64CFFFFFE62F}">
      <dgm:prSet/>
      <dgm:spPr/>
      <dgm:t>
        <a:bodyPr/>
        <a:lstStyle/>
        <a:p>
          <a:endParaRPr lang="en-IN"/>
        </a:p>
      </dgm:t>
    </dgm:pt>
    <dgm:pt modelId="{A756E9BD-3D69-440E-A9A6-076A4BA6D3E3}">
      <dgm:prSet phldrT="[Text]"/>
      <dgm:spPr/>
      <dgm:t>
        <a:bodyPr/>
        <a:lstStyle/>
        <a:p>
          <a:r>
            <a:rPr lang="en-US" dirty="0"/>
            <a:t>Self-review threats</a:t>
          </a:r>
          <a:endParaRPr lang="en-IN" dirty="0"/>
        </a:p>
      </dgm:t>
    </dgm:pt>
    <dgm:pt modelId="{2D63DF8E-7037-41D7-B0B2-06B0C30F2B6A}" type="parTrans" cxnId="{1157459E-FB74-437D-B52B-25144A9E51A2}">
      <dgm:prSet/>
      <dgm:spPr/>
      <dgm:t>
        <a:bodyPr/>
        <a:lstStyle/>
        <a:p>
          <a:endParaRPr lang="en-IN"/>
        </a:p>
      </dgm:t>
    </dgm:pt>
    <dgm:pt modelId="{6C1DDF5D-6108-4336-935A-A5D5F6E03A19}" type="sibTrans" cxnId="{1157459E-FB74-437D-B52B-25144A9E51A2}">
      <dgm:prSet/>
      <dgm:spPr/>
      <dgm:t>
        <a:bodyPr/>
        <a:lstStyle/>
        <a:p>
          <a:endParaRPr lang="en-IN"/>
        </a:p>
      </dgm:t>
    </dgm:pt>
    <dgm:pt modelId="{015767A4-0536-473B-B278-9D2E520A7394}">
      <dgm:prSet phldrT="[Text]"/>
      <dgm:spPr/>
      <dgm:t>
        <a:bodyPr/>
        <a:lstStyle/>
        <a:p>
          <a:r>
            <a:rPr lang="en-US" dirty="0"/>
            <a:t>Issuing assurance report on effectiveness of operation of financial systems, after self implementing the above-mentioned systems</a:t>
          </a:r>
          <a:endParaRPr lang="en-IN" dirty="0"/>
        </a:p>
      </dgm:t>
    </dgm:pt>
    <dgm:pt modelId="{854A678B-DC76-4215-BF97-7E581F10F715}" type="parTrans" cxnId="{2AD14148-DDA9-47E0-B5C2-97214B01C485}">
      <dgm:prSet/>
      <dgm:spPr/>
      <dgm:t>
        <a:bodyPr/>
        <a:lstStyle/>
        <a:p>
          <a:endParaRPr lang="en-IN"/>
        </a:p>
      </dgm:t>
    </dgm:pt>
    <dgm:pt modelId="{AC73C54A-262E-4481-AB1A-901B5B01FDF9}" type="sibTrans" cxnId="{2AD14148-DDA9-47E0-B5C2-97214B01C485}">
      <dgm:prSet/>
      <dgm:spPr/>
      <dgm:t>
        <a:bodyPr/>
        <a:lstStyle/>
        <a:p>
          <a:endParaRPr lang="en-IN"/>
        </a:p>
      </dgm:t>
    </dgm:pt>
    <dgm:pt modelId="{600BBD35-6CE0-4878-BB02-A429E67FD76A}">
      <dgm:prSet phldrT="[Text]"/>
      <dgm:spPr/>
      <dgm:t>
        <a:bodyPr/>
        <a:lstStyle/>
        <a:p>
          <a:r>
            <a:rPr lang="en-US" dirty="0"/>
            <a:t>Prepared original data used to generate records that are the subject matter of assurance engagement</a:t>
          </a:r>
          <a:endParaRPr lang="en-IN" dirty="0"/>
        </a:p>
      </dgm:t>
    </dgm:pt>
    <dgm:pt modelId="{885CDA45-32BB-4CE2-A05F-5D89307FFD2F}" type="parTrans" cxnId="{5D49D787-C4E4-400A-9527-C64860870170}">
      <dgm:prSet/>
      <dgm:spPr/>
      <dgm:t>
        <a:bodyPr/>
        <a:lstStyle/>
        <a:p>
          <a:endParaRPr lang="en-IN"/>
        </a:p>
      </dgm:t>
    </dgm:pt>
    <dgm:pt modelId="{074FDD5B-5010-4A73-A33B-34498BAD83E3}" type="sibTrans" cxnId="{5D49D787-C4E4-400A-9527-C64860870170}">
      <dgm:prSet/>
      <dgm:spPr/>
      <dgm:t>
        <a:bodyPr/>
        <a:lstStyle/>
        <a:p>
          <a:endParaRPr lang="en-IN"/>
        </a:p>
      </dgm:t>
    </dgm:pt>
    <dgm:pt modelId="{B8F00962-64A1-4EBB-AD5F-2E7A76C6EBBA}">
      <dgm:prSet phldrT="[Text]"/>
      <dgm:spPr/>
      <dgm:t>
        <a:bodyPr/>
        <a:lstStyle/>
        <a:p>
          <a:r>
            <a:rPr lang="en-US" dirty="0"/>
            <a:t>Advocacy threats</a:t>
          </a:r>
          <a:endParaRPr lang="en-IN" dirty="0"/>
        </a:p>
      </dgm:t>
    </dgm:pt>
    <dgm:pt modelId="{B6A2F6EC-AA5A-4DD1-98EF-ECF93EE8ED64}" type="parTrans" cxnId="{55C7D031-FF47-415A-96EE-96164947D418}">
      <dgm:prSet/>
      <dgm:spPr/>
      <dgm:t>
        <a:bodyPr/>
        <a:lstStyle/>
        <a:p>
          <a:endParaRPr lang="en-IN"/>
        </a:p>
      </dgm:t>
    </dgm:pt>
    <dgm:pt modelId="{BAD3EF43-A6AD-411D-BEAC-05B6F288B6D2}" type="sibTrans" cxnId="{55C7D031-FF47-415A-96EE-96164947D418}">
      <dgm:prSet/>
      <dgm:spPr/>
      <dgm:t>
        <a:bodyPr/>
        <a:lstStyle/>
        <a:p>
          <a:endParaRPr lang="en-IN"/>
        </a:p>
      </dgm:t>
    </dgm:pt>
    <dgm:pt modelId="{5FFCFCF9-4366-4050-A2F3-FC6B49123545}">
      <dgm:prSet phldrT="[Text]"/>
      <dgm:spPr/>
      <dgm:t>
        <a:bodyPr/>
        <a:lstStyle/>
        <a:p>
          <a:r>
            <a:rPr lang="en-US" dirty="0"/>
            <a:t>Access to confidential information that might be used for personal gain</a:t>
          </a:r>
          <a:endParaRPr lang="en-IN" dirty="0"/>
        </a:p>
      </dgm:t>
    </dgm:pt>
    <dgm:pt modelId="{220A2FEE-3CFE-4AAA-ABA5-9265B7B223E5}" type="parTrans" cxnId="{F4D0FB59-D99A-4841-83CF-D531F94CA87E}">
      <dgm:prSet/>
      <dgm:spPr/>
      <dgm:t>
        <a:bodyPr/>
        <a:lstStyle/>
        <a:p>
          <a:endParaRPr lang="en-IN"/>
        </a:p>
      </dgm:t>
    </dgm:pt>
    <dgm:pt modelId="{7F845D58-69E2-4B42-9334-C8A203863A1C}" type="sibTrans" cxnId="{F4D0FB59-D99A-4841-83CF-D531F94CA87E}">
      <dgm:prSet/>
      <dgm:spPr/>
      <dgm:t>
        <a:bodyPr/>
        <a:lstStyle/>
        <a:p>
          <a:endParaRPr lang="en-IN"/>
        </a:p>
      </dgm:t>
    </dgm:pt>
    <dgm:pt modelId="{C47182C1-215F-49C5-86E6-2C4D03963B8C}">
      <dgm:prSet phldrT="[Text]"/>
      <dgm:spPr/>
      <dgm:t>
        <a:bodyPr/>
        <a:lstStyle/>
        <a:p>
          <a:r>
            <a:rPr lang="en-US" dirty="0"/>
            <a:t>Promoting the interests of a client</a:t>
          </a:r>
          <a:endParaRPr lang="en-IN" dirty="0"/>
        </a:p>
      </dgm:t>
    </dgm:pt>
    <dgm:pt modelId="{4368085F-58D5-4740-83E3-2E98BFA6F194}" type="parTrans" cxnId="{EE9D18F4-6FED-4A89-918B-E7CAD9D7B1C0}">
      <dgm:prSet/>
      <dgm:spPr/>
      <dgm:t>
        <a:bodyPr/>
        <a:lstStyle/>
        <a:p>
          <a:endParaRPr lang="en-IN"/>
        </a:p>
      </dgm:t>
    </dgm:pt>
    <dgm:pt modelId="{CD704EBC-C677-4141-A8DB-DF67837FE014}" type="sibTrans" cxnId="{EE9D18F4-6FED-4A89-918B-E7CAD9D7B1C0}">
      <dgm:prSet/>
      <dgm:spPr/>
      <dgm:t>
        <a:bodyPr/>
        <a:lstStyle/>
        <a:p>
          <a:endParaRPr lang="en-IN"/>
        </a:p>
      </dgm:t>
    </dgm:pt>
    <dgm:pt modelId="{A3D20E28-739C-4A6C-AE1E-1551548B605E}">
      <dgm:prSet phldrT="[Text]"/>
      <dgm:spPr/>
      <dgm:t>
        <a:bodyPr/>
        <a:lstStyle/>
        <a:p>
          <a:r>
            <a:rPr lang="en-US" dirty="0"/>
            <a:t>Lobbying in favor of legislation on behalf of a client. </a:t>
          </a:r>
          <a:endParaRPr lang="en-IN" dirty="0"/>
        </a:p>
      </dgm:t>
    </dgm:pt>
    <dgm:pt modelId="{C0C27F93-C417-401A-9266-1E378014B611}" type="parTrans" cxnId="{65801FC7-FFD6-4CA4-AC97-711E89E9303D}">
      <dgm:prSet/>
      <dgm:spPr/>
      <dgm:t>
        <a:bodyPr/>
        <a:lstStyle/>
        <a:p>
          <a:endParaRPr lang="en-IN"/>
        </a:p>
      </dgm:t>
    </dgm:pt>
    <dgm:pt modelId="{8A0278D7-90EE-4A6F-931A-06C2EA706B95}" type="sibTrans" cxnId="{65801FC7-FFD6-4CA4-AC97-711E89E9303D}">
      <dgm:prSet/>
      <dgm:spPr/>
      <dgm:t>
        <a:bodyPr/>
        <a:lstStyle/>
        <a:p>
          <a:endParaRPr lang="en-IN"/>
        </a:p>
      </dgm:t>
    </dgm:pt>
    <dgm:pt modelId="{3593D668-12A7-4443-8C94-BEB74828DD3E}" type="pres">
      <dgm:prSet presAssocID="{D08F5593-4E2C-437F-9D08-D36A9DD2DD2A}" presName="linear" presStyleCnt="0">
        <dgm:presLayoutVars>
          <dgm:dir/>
          <dgm:animLvl val="lvl"/>
          <dgm:resizeHandles val="exact"/>
        </dgm:presLayoutVars>
      </dgm:prSet>
      <dgm:spPr/>
      <dgm:t>
        <a:bodyPr/>
        <a:lstStyle/>
        <a:p>
          <a:endParaRPr lang="en-US"/>
        </a:p>
      </dgm:t>
    </dgm:pt>
    <dgm:pt modelId="{FC10DC65-7C34-4B59-86EA-2E1A0D9F2496}" type="pres">
      <dgm:prSet presAssocID="{16969A70-AF34-418E-8131-FA35CBFD09FF}" presName="parentLin" presStyleCnt="0"/>
      <dgm:spPr/>
    </dgm:pt>
    <dgm:pt modelId="{F47EAF58-9B9D-4ECF-BA72-0DC46F1E4435}" type="pres">
      <dgm:prSet presAssocID="{16969A70-AF34-418E-8131-FA35CBFD09FF}" presName="parentLeftMargin" presStyleLbl="node1" presStyleIdx="0" presStyleCnt="3"/>
      <dgm:spPr/>
      <dgm:t>
        <a:bodyPr/>
        <a:lstStyle/>
        <a:p>
          <a:endParaRPr lang="en-US"/>
        </a:p>
      </dgm:t>
    </dgm:pt>
    <dgm:pt modelId="{AEAB7068-8349-4B30-9CB4-A4E86C30C388}" type="pres">
      <dgm:prSet presAssocID="{16969A70-AF34-418E-8131-FA35CBFD09FF}" presName="parentText" presStyleLbl="node1" presStyleIdx="0" presStyleCnt="3">
        <dgm:presLayoutVars>
          <dgm:chMax val="0"/>
          <dgm:bulletEnabled val="1"/>
        </dgm:presLayoutVars>
      </dgm:prSet>
      <dgm:spPr/>
      <dgm:t>
        <a:bodyPr/>
        <a:lstStyle/>
        <a:p>
          <a:endParaRPr lang="en-US"/>
        </a:p>
      </dgm:t>
    </dgm:pt>
    <dgm:pt modelId="{BEC02B0C-DBFE-49CC-A000-F71F5DB9E476}" type="pres">
      <dgm:prSet presAssocID="{16969A70-AF34-418E-8131-FA35CBFD09FF}" presName="negativeSpace" presStyleCnt="0"/>
      <dgm:spPr/>
    </dgm:pt>
    <dgm:pt modelId="{DDF4DA79-B297-4387-802C-E956D5817217}" type="pres">
      <dgm:prSet presAssocID="{16969A70-AF34-418E-8131-FA35CBFD09FF}" presName="childText" presStyleLbl="conFgAcc1" presStyleIdx="0" presStyleCnt="3">
        <dgm:presLayoutVars>
          <dgm:bulletEnabled val="1"/>
        </dgm:presLayoutVars>
      </dgm:prSet>
      <dgm:spPr/>
      <dgm:t>
        <a:bodyPr/>
        <a:lstStyle/>
        <a:p>
          <a:endParaRPr lang="en-US"/>
        </a:p>
      </dgm:t>
    </dgm:pt>
    <dgm:pt modelId="{C64D5321-81F3-4324-B39D-89F6CCE5DD63}" type="pres">
      <dgm:prSet presAssocID="{52BB2AE1-71A5-40F9-98ED-69CAFEA106C7}" presName="spaceBetweenRectangles" presStyleCnt="0"/>
      <dgm:spPr/>
    </dgm:pt>
    <dgm:pt modelId="{A15206B9-FDDE-482C-9DBF-A79AE18F904A}" type="pres">
      <dgm:prSet presAssocID="{A756E9BD-3D69-440E-A9A6-076A4BA6D3E3}" presName="parentLin" presStyleCnt="0"/>
      <dgm:spPr/>
    </dgm:pt>
    <dgm:pt modelId="{EC7FE4F0-7430-460A-A9CA-41C34A28D954}" type="pres">
      <dgm:prSet presAssocID="{A756E9BD-3D69-440E-A9A6-076A4BA6D3E3}" presName="parentLeftMargin" presStyleLbl="node1" presStyleIdx="0" presStyleCnt="3"/>
      <dgm:spPr/>
      <dgm:t>
        <a:bodyPr/>
        <a:lstStyle/>
        <a:p>
          <a:endParaRPr lang="en-US"/>
        </a:p>
      </dgm:t>
    </dgm:pt>
    <dgm:pt modelId="{22AF0AE8-9CA0-477F-A78A-2B855020703E}" type="pres">
      <dgm:prSet presAssocID="{A756E9BD-3D69-440E-A9A6-076A4BA6D3E3}" presName="parentText" presStyleLbl="node1" presStyleIdx="1" presStyleCnt="3">
        <dgm:presLayoutVars>
          <dgm:chMax val="0"/>
          <dgm:bulletEnabled val="1"/>
        </dgm:presLayoutVars>
      </dgm:prSet>
      <dgm:spPr/>
      <dgm:t>
        <a:bodyPr/>
        <a:lstStyle/>
        <a:p>
          <a:endParaRPr lang="en-US"/>
        </a:p>
      </dgm:t>
    </dgm:pt>
    <dgm:pt modelId="{F6D65124-0E06-4758-A96E-881274F5FDA5}" type="pres">
      <dgm:prSet presAssocID="{A756E9BD-3D69-440E-A9A6-076A4BA6D3E3}" presName="negativeSpace" presStyleCnt="0"/>
      <dgm:spPr/>
    </dgm:pt>
    <dgm:pt modelId="{F9A11BB8-F6E7-434C-A2AD-BCD5B7912655}" type="pres">
      <dgm:prSet presAssocID="{A756E9BD-3D69-440E-A9A6-076A4BA6D3E3}" presName="childText" presStyleLbl="conFgAcc1" presStyleIdx="1" presStyleCnt="3">
        <dgm:presLayoutVars>
          <dgm:bulletEnabled val="1"/>
        </dgm:presLayoutVars>
      </dgm:prSet>
      <dgm:spPr/>
      <dgm:t>
        <a:bodyPr/>
        <a:lstStyle/>
        <a:p>
          <a:endParaRPr lang="en-US"/>
        </a:p>
      </dgm:t>
    </dgm:pt>
    <dgm:pt modelId="{65A9F1D5-CC6F-4E60-B496-42DE76CB85EE}" type="pres">
      <dgm:prSet presAssocID="{6C1DDF5D-6108-4336-935A-A5D5F6E03A19}" presName="spaceBetweenRectangles" presStyleCnt="0"/>
      <dgm:spPr/>
    </dgm:pt>
    <dgm:pt modelId="{337A3E4F-402E-4640-8DA2-5F840115C8F5}" type="pres">
      <dgm:prSet presAssocID="{B8F00962-64A1-4EBB-AD5F-2E7A76C6EBBA}" presName="parentLin" presStyleCnt="0"/>
      <dgm:spPr/>
    </dgm:pt>
    <dgm:pt modelId="{FC8CCB5C-E392-4D06-BBAA-3D03264B1F62}" type="pres">
      <dgm:prSet presAssocID="{B8F00962-64A1-4EBB-AD5F-2E7A76C6EBBA}" presName="parentLeftMargin" presStyleLbl="node1" presStyleIdx="1" presStyleCnt="3"/>
      <dgm:spPr/>
      <dgm:t>
        <a:bodyPr/>
        <a:lstStyle/>
        <a:p>
          <a:endParaRPr lang="en-US"/>
        </a:p>
      </dgm:t>
    </dgm:pt>
    <dgm:pt modelId="{D45E9E3B-E163-42E0-A2DB-6126FFC6A1F7}" type="pres">
      <dgm:prSet presAssocID="{B8F00962-64A1-4EBB-AD5F-2E7A76C6EBBA}" presName="parentText" presStyleLbl="node1" presStyleIdx="2" presStyleCnt="3">
        <dgm:presLayoutVars>
          <dgm:chMax val="0"/>
          <dgm:bulletEnabled val="1"/>
        </dgm:presLayoutVars>
      </dgm:prSet>
      <dgm:spPr/>
      <dgm:t>
        <a:bodyPr/>
        <a:lstStyle/>
        <a:p>
          <a:endParaRPr lang="en-US"/>
        </a:p>
      </dgm:t>
    </dgm:pt>
    <dgm:pt modelId="{22E71CFB-B033-471E-9BC2-25B7F5BE6CB8}" type="pres">
      <dgm:prSet presAssocID="{B8F00962-64A1-4EBB-AD5F-2E7A76C6EBBA}" presName="negativeSpace" presStyleCnt="0"/>
      <dgm:spPr/>
    </dgm:pt>
    <dgm:pt modelId="{E8129C1B-DF88-4446-943A-BF1A2C1DFC58}" type="pres">
      <dgm:prSet presAssocID="{B8F00962-64A1-4EBB-AD5F-2E7A76C6EBBA}" presName="childText" presStyleLbl="conFgAcc1" presStyleIdx="2" presStyleCnt="3">
        <dgm:presLayoutVars>
          <dgm:bulletEnabled val="1"/>
        </dgm:presLayoutVars>
      </dgm:prSet>
      <dgm:spPr/>
      <dgm:t>
        <a:bodyPr/>
        <a:lstStyle/>
        <a:p>
          <a:endParaRPr lang="en-US"/>
        </a:p>
      </dgm:t>
    </dgm:pt>
  </dgm:ptLst>
  <dgm:cxnLst>
    <dgm:cxn modelId="{EDEEA592-E8C6-4C04-AE41-D04BAC95E09D}" type="presOf" srcId="{3AFB1E1C-190C-4494-93C2-EE07219A7EAB}" destId="{DDF4DA79-B297-4387-802C-E956D5817217}" srcOrd="0" destOrd="1" presId="urn:microsoft.com/office/officeart/2005/8/layout/list1"/>
    <dgm:cxn modelId="{ABAE8028-2354-4D61-A4E6-B9CBDD185B37}" type="presOf" srcId="{A756E9BD-3D69-440E-A9A6-076A4BA6D3E3}" destId="{22AF0AE8-9CA0-477F-A78A-2B855020703E}" srcOrd="1" destOrd="0" presId="urn:microsoft.com/office/officeart/2005/8/layout/list1"/>
    <dgm:cxn modelId="{EE9D18F4-6FED-4A89-918B-E7CAD9D7B1C0}" srcId="{B8F00962-64A1-4EBB-AD5F-2E7A76C6EBBA}" destId="{C47182C1-215F-49C5-86E6-2C4D03963B8C}" srcOrd="0" destOrd="0" parTransId="{4368085F-58D5-4740-83E3-2E98BFA6F194}" sibTransId="{CD704EBC-C677-4141-A8DB-DF67837FE014}"/>
    <dgm:cxn modelId="{8B0168FB-FCB6-46EA-9C54-3A7D1BB837F6}" type="presOf" srcId="{D08F5593-4E2C-437F-9D08-D36A9DD2DD2A}" destId="{3593D668-12A7-4443-8C94-BEB74828DD3E}" srcOrd="0" destOrd="0" presId="urn:microsoft.com/office/officeart/2005/8/layout/list1"/>
    <dgm:cxn modelId="{1157459E-FB74-437D-B52B-25144A9E51A2}" srcId="{D08F5593-4E2C-437F-9D08-D36A9DD2DD2A}" destId="{A756E9BD-3D69-440E-A9A6-076A4BA6D3E3}" srcOrd="1" destOrd="0" parTransId="{2D63DF8E-7037-41D7-B0B2-06B0C30F2B6A}" sibTransId="{6C1DDF5D-6108-4336-935A-A5D5F6E03A19}"/>
    <dgm:cxn modelId="{2AD14148-DDA9-47E0-B5C2-97214B01C485}" srcId="{A756E9BD-3D69-440E-A9A6-076A4BA6D3E3}" destId="{015767A4-0536-473B-B278-9D2E520A7394}" srcOrd="0" destOrd="0" parTransId="{854A678B-DC76-4215-BF97-7E581F10F715}" sibTransId="{AC73C54A-262E-4481-AB1A-901B5B01FDF9}"/>
    <dgm:cxn modelId="{08BC1EB6-53D1-4D9A-8263-F3E28D3CBE25}" srcId="{16969A70-AF34-418E-8131-FA35CBFD09FF}" destId="{529CAB8E-30C4-4E08-ACD5-0FDC39AB68EC}" srcOrd="0" destOrd="0" parTransId="{5CE59C12-FC42-4D84-94A4-2CD37503294F}" sibTransId="{8E4A6F6D-06CD-4CAD-A1BD-949EB8E76442}"/>
    <dgm:cxn modelId="{D5D4F78E-E2FF-477F-B1AF-75268F8E0B07}" type="presOf" srcId="{B8F00962-64A1-4EBB-AD5F-2E7A76C6EBBA}" destId="{D45E9E3B-E163-42E0-A2DB-6126FFC6A1F7}" srcOrd="1" destOrd="0" presId="urn:microsoft.com/office/officeart/2005/8/layout/list1"/>
    <dgm:cxn modelId="{53B2BD5B-ECE7-4C7F-BDED-1CB0A7BC01D1}" srcId="{16969A70-AF34-418E-8131-FA35CBFD09FF}" destId="{3AFB1E1C-190C-4494-93C2-EE07219A7EAB}" srcOrd="1" destOrd="0" parTransId="{4E2C6009-3025-48B8-9FE4-084B92D99187}" sibTransId="{8B2F8A9C-BC62-41FE-87FF-2683AEBC91FB}"/>
    <dgm:cxn modelId="{A0BAB47C-0878-454D-920A-7007EFF80DC9}" type="presOf" srcId="{B8F00962-64A1-4EBB-AD5F-2E7A76C6EBBA}" destId="{FC8CCB5C-E392-4D06-BBAA-3D03264B1F62}" srcOrd="0" destOrd="0" presId="urn:microsoft.com/office/officeart/2005/8/layout/list1"/>
    <dgm:cxn modelId="{5D49D787-C4E4-400A-9527-C64860870170}" srcId="{A756E9BD-3D69-440E-A9A6-076A4BA6D3E3}" destId="{600BBD35-6CE0-4878-BB02-A429E67FD76A}" srcOrd="1" destOrd="0" parTransId="{885CDA45-32BB-4CE2-A05F-5D89307FFD2F}" sibTransId="{074FDD5B-5010-4A73-A33B-34498BAD83E3}"/>
    <dgm:cxn modelId="{1BCE6538-C59F-4CD1-B0F4-72C80AC4C3F2}" type="presOf" srcId="{16969A70-AF34-418E-8131-FA35CBFD09FF}" destId="{F47EAF58-9B9D-4ECF-BA72-0DC46F1E4435}" srcOrd="0" destOrd="0" presId="urn:microsoft.com/office/officeart/2005/8/layout/list1"/>
    <dgm:cxn modelId="{32877BEC-38E4-4AB6-9DFF-7B1536793C3C}" type="presOf" srcId="{015767A4-0536-473B-B278-9D2E520A7394}" destId="{F9A11BB8-F6E7-434C-A2AD-BCD5B7912655}" srcOrd="0" destOrd="0" presId="urn:microsoft.com/office/officeart/2005/8/layout/list1"/>
    <dgm:cxn modelId="{37449ACF-FE6D-4E91-910F-6485166EBC5C}" srcId="{D08F5593-4E2C-437F-9D08-D36A9DD2DD2A}" destId="{16969A70-AF34-418E-8131-FA35CBFD09FF}" srcOrd="0" destOrd="0" parTransId="{BA5F1B85-9A0E-4435-A5B0-E8AEC93AADD9}" sibTransId="{52BB2AE1-71A5-40F9-98ED-69CAFEA106C7}"/>
    <dgm:cxn modelId="{775E0468-3F72-41B5-A65C-C03EC1CCE206}" type="presOf" srcId="{529CAB8E-30C4-4E08-ACD5-0FDC39AB68EC}" destId="{DDF4DA79-B297-4387-802C-E956D5817217}" srcOrd="0" destOrd="0" presId="urn:microsoft.com/office/officeart/2005/8/layout/list1"/>
    <dgm:cxn modelId="{F4D0FB59-D99A-4841-83CF-D531F94CA87E}" srcId="{16969A70-AF34-418E-8131-FA35CBFD09FF}" destId="{5FFCFCF9-4366-4050-A2F3-FC6B49123545}" srcOrd="3" destOrd="0" parTransId="{220A2FEE-3CFE-4AAA-ABA5-9265B7B223E5}" sibTransId="{7F845D58-69E2-4B42-9334-C8A203863A1C}"/>
    <dgm:cxn modelId="{1E0A52D0-C8A7-4A88-9C6E-15EF157FB2F2}" type="presOf" srcId="{A756E9BD-3D69-440E-A9A6-076A4BA6D3E3}" destId="{EC7FE4F0-7430-460A-A9CA-41C34A28D954}" srcOrd="0" destOrd="0" presId="urn:microsoft.com/office/officeart/2005/8/layout/list1"/>
    <dgm:cxn modelId="{96560DB0-7FBC-4C9D-AFB1-2D6E7D8CA1C6}" type="presOf" srcId="{C47182C1-215F-49C5-86E6-2C4D03963B8C}" destId="{E8129C1B-DF88-4446-943A-BF1A2C1DFC58}" srcOrd="0" destOrd="0" presId="urn:microsoft.com/office/officeart/2005/8/layout/list1"/>
    <dgm:cxn modelId="{6D37C795-5473-4CF7-B7A9-64CFFFFFE62F}" srcId="{16969A70-AF34-418E-8131-FA35CBFD09FF}" destId="{40720D98-B729-44BA-BD28-96BCB6E23E70}" srcOrd="2" destOrd="0" parTransId="{1344A43F-04FF-4DC6-83A2-D20B8D003E5C}" sibTransId="{E19F7C64-16AF-4BCD-962B-C50B513FB8BC}"/>
    <dgm:cxn modelId="{D411C73E-AA1C-4642-9168-AD4046625EB3}" type="presOf" srcId="{40720D98-B729-44BA-BD28-96BCB6E23E70}" destId="{DDF4DA79-B297-4387-802C-E956D5817217}" srcOrd="0" destOrd="2" presId="urn:microsoft.com/office/officeart/2005/8/layout/list1"/>
    <dgm:cxn modelId="{629ABC65-5896-4A40-BEE1-B48648B8AACF}" type="presOf" srcId="{A3D20E28-739C-4A6C-AE1E-1551548B605E}" destId="{E8129C1B-DF88-4446-943A-BF1A2C1DFC58}" srcOrd="0" destOrd="1" presId="urn:microsoft.com/office/officeart/2005/8/layout/list1"/>
    <dgm:cxn modelId="{8CC3E4D9-E42E-4A80-849C-BB5FB1DFE96E}" type="presOf" srcId="{5FFCFCF9-4366-4050-A2F3-FC6B49123545}" destId="{DDF4DA79-B297-4387-802C-E956D5817217}" srcOrd="0" destOrd="3" presId="urn:microsoft.com/office/officeart/2005/8/layout/list1"/>
    <dgm:cxn modelId="{BABBB3B8-6E39-4AD6-94D5-EBD64DC903C9}" type="presOf" srcId="{16969A70-AF34-418E-8131-FA35CBFD09FF}" destId="{AEAB7068-8349-4B30-9CB4-A4E86C30C388}" srcOrd="1" destOrd="0" presId="urn:microsoft.com/office/officeart/2005/8/layout/list1"/>
    <dgm:cxn modelId="{3D76E121-D9F1-4B44-8CF2-3ED36F435FC9}" type="presOf" srcId="{600BBD35-6CE0-4878-BB02-A429E67FD76A}" destId="{F9A11BB8-F6E7-434C-A2AD-BCD5B7912655}" srcOrd="0" destOrd="1" presId="urn:microsoft.com/office/officeart/2005/8/layout/list1"/>
    <dgm:cxn modelId="{55C7D031-FF47-415A-96EE-96164947D418}" srcId="{D08F5593-4E2C-437F-9D08-D36A9DD2DD2A}" destId="{B8F00962-64A1-4EBB-AD5F-2E7A76C6EBBA}" srcOrd="2" destOrd="0" parTransId="{B6A2F6EC-AA5A-4DD1-98EF-ECF93EE8ED64}" sibTransId="{BAD3EF43-A6AD-411D-BEAC-05B6F288B6D2}"/>
    <dgm:cxn modelId="{65801FC7-FFD6-4CA4-AC97-711E89E9303D}" srcId="{B8F00962-64A1-4EBB-AD5F-2E7A76C6EBBA}" destId="{A3D20E28-739C-4A6C-AE1E-1551548B605E}" srcOrd="1" destOrd="0" parTransId="{C0C27F93-C417-401A-9266-1E378014B611}" sibTransId="{8A0278D7-90EE-4A6F-931A-06C2EA706B95}"/>
    <dgm:cxn modelId="{0F7A0614-9BC2-46C1-AF2B-A545F859E806}" type="presParOf" srcId="{3593D668-12A7-4443-8C94-BEB74828DD3E}" destId="{FC10DC65-7C34-4B59-86EA-2E1A0D9F2496}" srcOrd="0" destOrd="0" presId="urn:microsoft.com/office/officeart/2005/8/layout/list1"/>
    <dgm:cxn modelId="{1D645B02-D47B-407E-A6AA-50DCB1963579}" type="presParOf" srcId="{FC10DC65-7C34-4B59-86EA-2E1A0D9F2496}" destId="{F47EAF58-9B9D-4ECF-BA72-0DC46F1E4435}" srcOrd="0" destOrd="0" presId="urn:microsoft.com/office/officeart/2005/8/layout/list1"/>
    <dgm:cxn modelId="{C28F1AFF-F60A-4C53-9A89-D9BF5984B98C}" type="presParOf" srcId="{FC10DC65-7C34-4B59-86EA-2E1A0D9F2496}" destId="{AEAB7068-8349-4B30-9CB4-A4E86C30C388}" srcOrd="1" destOrd="0" presId="urn:microsoft.com/office/officeart/2005/8/layout/list1"/>
    <dgm:cxn modelId="{8EFBA103-9D42-43E8-89C9-9B90E03C4117}" type="presParOf" srcId="{3593D668-12A7-4443-8C94-BEB74828DD3E}" destId="{BEC02B0C-DBFE-49CC-A000-F71F5DB9E476}" srcOrd="1" destOrd="0" presId="urn:microsoft.com/office/officeart/2005/8/layout/list1"/>
    <dgm:cxn modelId="{B3226C10-0B2C-41AB-BBAA-7A1C22725C5B}" type="presParOf" srcId="{3593D668-12A7-4443-8C94-BEB74828DD3E}" destId="{DDF4DA79-B297-4387-802C-E956D5817217}" srcOrd="2" destOrd="0" presId="urn:microsoft.com/office/officeart/2005/8/layout/list1"/>
    <dgm:cxn modelId="{7F69970C-3454-4177-81A1-06C2607714E8}" type="presParOf" srcId="{3593D668-12A7-4443-8C94-BEB74828DD3E}" destId="{C64D5321-81F3-4324-B39D-89F6CCE5DD63}" srcOrd="3" destOrd="0" presId="urn:microsoft.com/office/officeart/2005/8/layout/list1"/>
    <dgm:cxn modelId="{483E36DF-7ACD-48E1-A528-C1867CECC6C0}" type="presParOf" srcId="{3593D668-12A7-4443-8C94-BEB74828DD3E}" destId="{A15206B9-FDDE-482C-9DBF-A79AE18F904A}" srcOrd="4" destOrd="0" presId="urn:microsoft.com/office/officeart/2005/8/layout/list1"/>
    <dgm:cxn modelId="{E193B16F-F5AB-4C6B-AEB8-4D705D6E2A3C}" type="presParOf" srcId="{A15206B9-FDDE-482C-9DBF-A79AE18F904A}" destId="{EC7FE4F0-7430-460A-A9CA-41C34A28D954}" srcOrd="0" destOrd="0" presId="urn:microsoft.com/office/officeart/2005/8/layout/list1"/>
    <dgm:cxn modelId="{4A5DED72-22C4-48DC-905F-616145B369E4}" type="presParOf" srcId="{A15206B9-FDDE-482C-9DBF-A79AE18F904A}" destId="{22AF0AE8-9CA0-477F-A78A-2B855020703E}" srcOrd="1" destOrd="0" presId="urn:microsoft.com/office/officeart/2005/8/layout/list1"/>
    <dgm:cxn modelId="{441AB031-6209-4FAF-BCC1-1DCCD30C1751}" type="presParOf" srcId="{3593D668-12A7-4443-8C94-BEB74828DD3E}" destId="{F6D65124-0E06-4758-A96E-881274F5FDA5}" srcOrd="5" destOrd="0" presId="urn:microsoft.com/office/officeart/2005/8/layout/list1"/>
    <dgm:cxn modelId="{7D4CA2A6-E8C1-473A-AB93-37DBF833ADAD}" type="presParOf" srcId="{3593D668-12A7-4443-8C94-BEB74828DD3E}" destId="{F9A11BB8-F6E7-434C-A2AD-BCD5B7912655}" srcOrd="6" destOrd="0" presId="urn:microsoft.com/office/officeart/2005/8/layout/list1"/>
    <dgm:cxn modelId="{EB0E3D6B-E8A9-4624-90B4-92ACCB0D7569}" type="presParOf" srcId="{3593D668-12A7-4443-8C94-BEB74828DD3E}" destId="{65A9F1D5-CC6F-4E60-B496-42DE76CB85EE}" srcOrd="7" destOrd="0" presId="urn:microsoft.com/office/officeart/2005/8/layout/list1"/>
    <dgm:cxn modelId="{6AF19825-576D-4B7A-B2A8-1D4096DC243B}" type="presParOf" srcId="{3593D668-12A7-4443-8C94-BEB74828DD3E}" destId="{337A3E4F-402E-4640-8DA2-5F840115C8F5}" srcOrd="8" destOrd="0" presId="urn:microsoft.com/office/officeart/2005/8/layout/list1"/>
    <dgm:cxn modelId="{CABB2BAF-5004-44CA-ACB8-B4A5A17F906A}" type="presParOf" srcId="{337A3E4F-402E-4640-8DA2-5F840115C8F5}" destId="{FC8CCB5C-E392-4D06-BBAA-3D03264B1F62}" srcOrd="0" destOrd="0" presId="urn:microsoft.com/office/officeart/2005/8/layout/list1"/>
    <dgm:cxn modelId="{9FFB22FD-C034-45DA-BFD4-E0C879ECE188}" type="presParOf" srcId="{337A3E4F-402E-4640-8DA2-5F840115C8F5}" destId="{D45E9E3B-E163-42E0-A2DB-6126FFC6A1F7}" srcOrd="1" destOrd="0" presId="urn:microsoft.com/office/officeart/2005/8/layout/list1"/>
    <dgm:cxn modelId="{6751B448-36F0-4E0B-AA0C-BC7C3FA2504C}" type="presParOf" srcId="{3593D668-12A7-4443-8C94-BEB74828DD3E}" destId="{22E71CFB-B033-471E-9BC2-25B7F5BE6CB8}" srcOrd="9" destOrd="0" presId="urn:microsoft.com/office/officeart/2005/8/layout/list1"/>
    <dgm:cxn modelId="{82598350-207F-4A6E-9EA5-8E39E1405BA5}" type="presParOf" srcId="{3593D668-12A7-4443-8C94-BEB74828DD3E}" destId="{E8129C1B-DF88-4446-943A-BF1A2C1DFC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F5593-4E2C-437F-9D08-D36A9DD2DD2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N"/>
        </a:p>
      </dgm:t>
    </dgm:pt>
    <dgm:pt modelId="{16969A70-AF34-418E-8131-FA35CBFD09FF}">
      <dgm:prSet phldrT="[Text]"/>
      <dgm:spPr/>
      <dgm:t>
        <a:bodyPr/>
        <a:lstStyle/>
        <a:p>
          <a:r>
            <a:rPr lang="en-US" dirty="0"/>
            <a:t>Familiarity Threat</a:t>
          </a:r>
          <a:endParaRPr lang="en-IN" dirty="0"/>
        </a:p>
      </dgm:t>
    </dgm:pt>
    <dgm:pt modelId="{BA5F1B85-9A0E-4435-A5B0-E8AEC93AADD9}" type="parTrans" cxnId="{37449ACF-FE6D-4E91-910F-6485166EBC5C}">
      <dgm:prSet/>
      <dgm:spPr/>
      <dgm:t>
        <a:bodyPr/>
        <a:lstStyle/>
        <a:p>
          <a:endParaRPr lang="en-IN"/>
        </a:p>
      </dgm:t>
    </dgm:pt>
    <dgm:pt modelId="{52BB2AE1-71A5-40F9-98ED-69CAFEA106C7}" type="sibTrans" cxnId="{37449ACF-FE6D-4E91-910F-6485166EBC5C}">
      <dgm:prSet/>
      <dgm:spPr/>
      <dgm:t>
        <a:bodyPr/>
        <a:lstStyle/>
        <a:p>
          <a:endParaRPr lang="en-IN"/>
        </a:p>
      </dgm:t>
    </dgm:pt>
    <dgm:pt modelId="{529CAB8E-30C4-4E08-ACD5-0FDC39AB68EC}">
      <dgm:prSet phldrT="[Text]"/>
      <dgm:spPr/>
      <dgm:t>
        <a:bodyPr/>
        <a:lstStyle/>
        <a:p>
          <a:r>
            <a:rPr lang="en-US" dirty="0"/>
            <a:t>Close / immediate family member who is a Director or officer of the client</a:t>
          </a:r>
          <a:endParaRPr lang="en-IN" dirty="0"/>
        </a:p>
      </dgm:t>
    </dgm:pt>
    <dgm:pt modelId="{5CE59C12-FC42-4D84-94A4-2CD37503294F}" type="parTrans" cxnId="{08BC1EB6-53D1-4D9A-8263-F3E28D3CBE25}">
      <dgm:prSet/>
      <dgm:spPr/>
      <dgm:t>
        <a:bodyPr/>
        <a:lstStyle/>
        <a:p>
          <a:endParaRPr lang="en-IN"/>
        </a:p>
      </dgm:t>
    </dgm:pt>
    <dgm:pt modelId="{8E4A6F6D-06CD-4CAD-A1BD-949EB8E76442}" type="sibTrans" cxnId="{08BC1EB6-53D1-4D9A-8263-F3E28D3CBE25}">
      <dgm:prSet/>
      <dgm:spPr/>
      <dgm:t>
        <a:bodyPr/>
        <a:lstStyle/>
        <a:p>
          <a:endParaRPr lang="en-IN"/>
        </a:p>
      </dgm:t>
    </dgm:pt>
    <dgm:pt modelId="{3AFB1E1C-190C-4494-93C2-EE07219A7EAB}">
      <dgm:prSet phldrT="[Text]"/>
      <dgm:spPr/>
      <dgm:t>
        <a:bodyPr/>
        <a:lstStyle/>
        <a:p>
          <a:r>
            <a:rPr lang="en-US" dirty="0"/>
            <a:t>Long association with the audit client.</a:t>
          </a:r>
          <a:endParaRPr lang="en-IN" dirty="0"/>
        </a:p>
      </dgm:t>
    </dgm:pt>
    <dgm:pt modelId="{4E2C6009-3025-48B8-9FE4-084B92D99187}" type="parTrans" cxnId="{53B2BD5B-ECE7-4C7F-BDED-1CB0A7BC01D1}">
      <dgm:prSet/>
      <dgm:spPr/>
      <dgm:t>
        <a:bodyPr/>
        <a:lstStyle/>
        <a:p>
          <a:endParaRPr lang="en-IN"/>
        </a:p>
      </dgm:t>
    </dgm:pt>
    <dgm:pt modelId="{8B2F8A9C-BC62-41FE-87FF-2683AEBC91FB}" type="sibTrans" cxnId="{53B2BD5B-ECE7-4C7F-BDED-1CB0A7BC01D1}">
      <dgm:prSet/>
      <dgm:spPr/>
      <dgm:t>
        <a:bodyPr/>
        <a:lstStyle/>
        <a:p>
          <a:endParaRPr lang="en-IN"/>
        </a:p>
      </dgm:t>
    </dgm:pt>
    <dgm:pt modelId="{A756E9BD-3D69-440E-A9A6-076A4BA6D3E3}">
      <dgm:prSet phldrT="[Text]"/>
      <dgm:spPr/>
      <dgm:t>
        <a:bodyPr/>
        <a:lstStyle/>
        <a:p>
          <a:r>
            <a:rPr lang="en-US" dirty="0"/>
            <a:t>Intimidation Threat</a:t>
          </a:r>
          <a:endParaRPr lang="en-IN" dirty="0"/>
        </a:p>
      </dgm:t>
    </dgm:pt>
    <dgm:pt modelId="{2D63DF8E-7037-41D7-B0B2-06B0C30F2B6A}" type="parTrans" cxnId="{1157459E-FB74-437D-B52B-25144A9E51A2}">
      <dgm:prSet/>
      <dgm:spPr/>
      <dgm:t>
        <a:bodyPr/>
        <a:lstStyle/>
        <a:p>
          <a:endParaRPr lang="en-IN"/>
        </a:p>
      </dgm:t>
    </dgm:pt>
    <dgm:pt modelId="{6C1DDF5D-6108-4336-935A-A5D5F6E03A19}" type="sibTrans" cxnId="{1157459E-FB74-437D-B52B-25144A9E51A2}">
      <dgm:prSet/>
      <dgm:spPr/>
      <dgm:t>
        <a:bodyPr/>
        <a:lstStyle/>
        <a:p>
          <a:endParaRPr lang="en-IN"/>
        </a:p>
      </dgm:t>
    </dgm:pt>
    <dgm:pt modelId="{015767A4-0536-473B-B278-9D2E520A7394}">
      <dgm:prSet phldrT="[Text]"/>
      <dgm:spPr/>
      <dgm:t>
        <a:bodyPr/>
        <a:lstStyle/>
        <a:p>
          <a:r>
            <a:rPr lang="en-US" dirty="0"/>
            <a:t>Threatened with dismissal from a client engagement or the firm, because of a disagreement about a professional matter</a:t>
          </a:r>
          <a:endParaRPr lang="en-IN" dirty="0"/>
        </a:p>
      </dgm:t>
    </dgm:pt>
    <dgm:pt modelId="{854A678B-DC76-4215-BF97-7E581F10F715}" type="parTrans" cxnId="{2AD14148-DDA9-47E0-B5C2-97214B01C485}">
      <dgm:prSet/>
      <dgm:spPr/>
      <dgm:t>
        <a:bodyPr/>
        <a:lstStyle/>
        <a:p>
          <a:endParaRPr lang="en-IN"/>
        </a:p>
      </dgm:t>
    </dgm:pt>
    <dgm:pt modelId="{AC73C54A-262E-4481-AB1A-901B5B01FDF9}" type="sibTrans" cxnId="{2AD14148-DDA9-47E0-B5C2-97214B01C485}">
      <dgm:prSet/>
      <dgm:spPr/>
      <dgm:t>
        <a:bodyPr/>
        <a:lstStyle/>
        <a:p>
          <a:endParaRPr lang="en-IN"/>
        </a:p>
      </dgm:t>
    </dgm:pt>
    <dgm:pt modelId="{600BBD35-6CE0-4878-BB02-A429E67FD76A}">
      <dgm:prSet phldrT="[Text]"/>
      <dgm:spPr/>
      <dgm:t>
        <a:bodyPr/>
        <a:lstStyle/>
        <a:p>
          <a:r>
            <a:rPr lang="en-US" dirty="0"/>
            <a:t>Pressured to agree with the judgment of a client</a:t>
          </a:r>
          <a:endParaRPr lang="en-IN" dirty="0"/>
        </a:p>
      </dgm:t>
    </dgm:pt>
    <dgm:pt modelId="{885CDA45-32BB-4CE2-A05F-5D89307FFD2F}" type="parTrans" cxnId="{5D49D787-C4E4-400A-9527-C64860870170}">
      <dgm:prSet/>
      <dgm:spPr/>
      <dgm:t>
        <a:bodyPr/>
        <a:lstStyle/>
        <a:p>
          <a:endParaRPr lang="en-IN"/>
        </a:p>
      </dgm:t>
    </dgm:pt>
    <dgm:pt modelId="{074FDD5B-5010-4A73-A33B-34498BAD83E3}" type="sibTrans" cxnId="{5D49D787-C4E4-400A-9527-C64860870170}">
      <dgm:prSet/>
      <dgm:spPr/>
      <dgm:t>
        <a:bodyPr/>
        <a:lstStyle/>
        <a:p>
          <a:endParaRPr lang="en-IN"/>
        </a:p>
      </dgm:t>
    </dgm:pt>
    <dgm:pt modelId="{E1DED2FC-482C-40B6-9261-9EC47A87CE10}">
      <dgm:prSet phldrT="[Text]"/>
      <dgm:spPr/>
      <dgm:t>
        <a:bodyPr/>
        <a:lstStyle/>
        <a:p>
          <a:r>
            <a:rPr lang="en-US" dirty="0"/>
            <a:t>Accepted a significant gift from a client and being threatened that acceptance of this gift will be made public </a:t>
          </a:r>
          <a:endParaRPr lang="en-IN" dirty="0"/>
        </a:p>
      </dgm:t>
    </dgm:pt>
    <dgm:pt modelId="{A9CC5093-FC63-4F0C-B24B-4D0452EFD760}" type="parTrans" cxnId="{CA1CEA31-8DB8-4582-BA07-11E428755E55}">
      <dgm:prSet/>
      <dgm:spPr/>
      <dgm:t>
        <a:bodyPr/>
        <a:lstStyle/>
        <a:p>
          <a:endParaRPr lang="en-IN"/>
        </a:p>
      </dgm:t>
    </dgm:pt>
    <dgm:pt modelId="{0AE622FD-D6BE-4D3C-B280-A14AEA679AC2}" type="sibTrans" cxnId="{CA1CEA31-8DB8-4582-BA07-11E428755E55}">
      <dgm:prSet/>
      <dgm:spPr/>
      <dgm:t>
        <a:bodyPr/>
        <a:lstStyle/>
        <a:p>
          <a:endParaRPr lang="en-IN"/>
        </a:p>
      </dgm:t>
    </dgm:pt>
    <dgm:pt modelId="{3593D668-12A7-4443-8C94-BEB74828DD3E}" type="pres">
      <dgm:prSet presAssocID="{D08F5593-4E2C-437F-9D08-D36A9DD2DD2A}" presName="linear" presStyleCnt="0">
        <dgm:presLayoutVars>
          <dgm:dir/>
          <dgm:animLvl val="lvl"/>
          <dgm:resizeHandles val="exact"/>
        </dgm:presLayoutVars>
      </dgm:prSet>
      <dgm:spPr/>
      <dgm:t>
        <a:bodyPr/>
        <a:lstStyle/>
        <a:p>
          <a:endParaRPr lang="en-US"/>
        </a:p>
      </dgm:t>
    </dgm:pt>
    <dgm:pt modelId="{FC10DC65-7C34-4B59-86EA-2E1A0D9F2496}" type="pres">
      <dgm:prSet presAssocID="{16969A70-AF34-418E-8131-FA35CBFD09FF}" presName="parentLin" presStyleCnt="0"/>
      <dgm:spPr/>
    </dgm:pt>
    <dgm:pt modelId="{F47EAF58-9B9D-4ECF-BA72-0DC46F1E4435}" type="pres">
      <dgm:prSet presAssocID="{16969A70-AF34-418E-8131-FA35CBFD09FF}" presName="parentLeftMargin" presStyleLbl="node1" presStyleIdx="0" presStyleCnt="2"/>
      <dgm:spPr/>
      <dgm:t>
        <a:bodyPr/>
        <a:lstStyle/>
        <a:p>
          <a:endParaRPr lang="en-US"/>
        </a:p>
      </dgm:t>
    </dgm:pt>
    <dgm:pt modelId="{AEAB7068-8349-4B30-9CB4-A4E86C30C388}" type="pres">
      <dgm:prSet presAssocID="{16969A70-AF34-418E-8131-FA35CBFD09FF}" presName="parentText" presStyleLbl="node1" presStyleIdx="0" presStyleCnt="2">
        <dgm:presLayoutVars>
          <dgm:chMax val="0"/>
          <dgm:bulletEnabled val="1"/>
        </dgm:presLayoutVars>
      </dgm:prSet>
      <dgm:spPr/>
      <dgm:t>
        <a:bodyPr/>
        <a:lstStyle/>
        <a:p>
          <a:endParaRPr lang="en-US"/>
        </a:p>
      </dgm:t>
    </dgm:pt>
    <dgm:pt modelId="{BEC02B0C-DBFE-49CC-A000-F71F5DB9E476}" type="pres">
      <dgm:prSet presAssocID="{16969A70-AF34-418E-8131-FA35CBFD09FF}" presName="negativeSpace" presStyleCnt="0"/>
      <dgm:spPr/>
    </dgm:pt>
    <dgm:pt modelId="{DDF4DA79-B297-4387-802C-E956D5817217}" type="pres">
      <dgm:prSet presAssocID="{16969A70-AF34-418E-8131-FA35CBFD09FF}" presName="childText" presStyleLbl="conFgAcc1" presStyleIdx="0" presStyleCnt="2">
        <dgm:presLayoutVars>
          <dgm:bulletEnabled val="1"/>
        </dgm:presLayoutVars>
      </dgm:prSet>
      <dgm:spPr/>
      <dgm:t>
        <a:bodyPr/>
        <a:lstStyle/>
        <a:p>
          <a:endParaRPr lang="en-US"/>
        </a:p>
      </dgm:t>
    </dgm:pt>
    <dgm:pt modelId="{C64D5321-81F3-4324-B39D-89F6CCE5DD63}" type="pres">
      <dgm:prSet presAssocID="{52BB2AE1-71A5-40F9-98ED-69CAFEA106C7}" presName="spaceBetweenRectangles" presStyleCnt="0"/>
      <dgm:spPr/>
    </dgm:pt>
    <dgm:pt modelId="{A15206B9-FDDE-482C-9DBF-A79AE18F904A}" type="pres">
      <dgm:prSet presAssocID="{A756E9BD-3D69-440E-A9A6-076A4BA6D3E3}" presName="parentLin" presStyleCnt="0"/>
      <dgm:spPr/>
    </dgm:pt>
    <dgm:pt modelId="{EC7FE4F0-7430-460A-A9CA-41C34A28D954}" type="pres">
      <dgm:prSet presAssocID="{A756E9BD-3D69-440E-A9A6-076A4BA6D3E3}" presName="parentLeftMargin" presStyleLbl="node1" presStyleIdx="0" presStyleCnt="2"/>
      <dgm:spPr/>
      <dgm:t>
        <a:bodyPr/>
        <a:lstStyle/>
        <a:p>
          <a:endParaRPr lang="en-US"/>
        </a:p>
      </dgm:t>
    </dgm:pt>
    <dgm:pt modelId="{22AF0AE8-9CA0-477F-A78A-2B855020703E}" type="pres">
      <dgm:prSet presAssocID="{A756E9BD-3D69-440E-A9A6-076A4BA6D3E3}" presName="parentText" presStyleLbl="node1" presStyleIdx="1" presStyleCnt="2">
        <dgm:presLayoutVars>
          <dgm:chMax val="0"/>
          <dgm:bulletEnabled val="1"/>
        </dgm:presLayoutVars>
      </dgm:prSet>
      <dgm:spPr/>
      <dgm:t>
        <a:bodyPr/>
        <a:lstStyle/>
        <a:p>
          <a:endParaRPr lang="en-US"/>
        </a:p>
      </dgm:t>
    </dgm:pt>
    <dgm:pt modelId="{F6D65124-0E06-4758-A96E-881274F5FDA5}" type="pres">
      <dgm:prSet presAssocID="{A756E9BD-3D69-440E-A9A6-076A4BA6D3E3}" presName="negativeSpace" presStyleCnt="0"/>
      <dgm:spPr/>
    </dgm:pt>
    <dgm:pt modelId="{F9A11BB8-F6E7-434C-A2AD-BCD5B7912655}" type="pres">
      <dgm:prSet presAssocID="{A756E9BD-3D69-440E-A9A6-076A4BA6D3E3}" presName="childText" presStyleLbl="conFgAcc1" presStyleIdx="1" presStyleCnt="2">
        <dgm:presLayoutVars>
          <dgm:bulletEnabled val="1"/>
        </dgm:presLayoutVars>
      </dgm:prSet>
      <dgm:spPr/>
      <dgm:t>
        <a:bodyPr/>
        <a:lstStyle/>
        <a:p>
          <a:endParaRPr lang="en-US"/>
        </a:p>
      </dgm:t>
    </dgm:pt>
  </dgm:ptLst>
  <dgm:cxnLst>
    <dgm:cxn modelId="{32877BEC-38E4-4AB6-9DFF-7B1536793C3C}" type="presOf" srcId="{015767A4-0536-473B-B278-9D2E520A7394}" destId="{F9A11BB8-F6E7-434C-A2AD-BCD5B7912655}" srcOrd="0" destOrd="0" presId="urn:microsoft.com/office/officeart/2005/8/layout/list1"/>
    <dgm:cxn modelId="{8B0168FB-FCB6-46EA-9C54-3A7D1BB837F6}" type="presOf" srcId="{D08F5593-4E2C-437F-9D08-D36A9DD2DD2A}" destId="{3593D668-12A7-4443-8C94-BEB74828DD3E}" srcOrd="0" destOrd="0" presId="urn:microsoft.com/office/officeart/2005/8/layout/list1"/>
    <dgm:cxn modelId="{2AD14148-DDA9-47E0-B5C2-97214B01C485}" srcId="{A756E9BD-3D69-440E-A9A6-076A4BA6D3E3}" destId="{015767A4-0536-473B-B278-9D2E520A7394}" srcOrd="0" destOrd="0" parTransId="{854A678B-DC76-4215-BF97-7E581F10F715}" sibTransId="{AC73C54A-262E-4481-AB1A-901B5B01FDF9}"/>
    <dgm:cxn modelId="{CA1CEA31-8DB8-4582-BA07-11E428755E55}" srcId="{A756E9BD-3D69-440E-A9A6-076A4BA6D3E3}" destId="{E1DED2FC-482C-40B6-9261-9EC47A87CE10}" srcOrd="2" destOrd="0" parTransId="{A9CC5093-FC63-4F0C-B24B-4D0452EFD760}" sibTransId="{0AE622FD-D6BE-4D3C-B280-A14AEA679AC2}"/>
    <dgm:cxn modelId="{ABAE8028-2354-4D61-A4E6-B9CBDD185B37}" type="presOf" srcId="{A756E9BD-3D69-440E-A9A6-076A4BA6D3E3}" destId="{22AF0AE8-9CA0-477F-A78A-2B855020703E}" srcOrd="1" destOrd="0" presId="urn:microsoft.com/office/officeart/2005/8/layout/list1"/>
    <dgm:cxn modelId="{1E0A52D0-C8A7-4A88-9C6E-15EF157FB2F2}" type="presOf" srcId="{A756E9BD-3D69-440E-A9A6-076A4BA6D3E3}" destId="{EC7FE4F0-7430-460A-A9CA-41C34A28D954}" srcOrd="0" destOrd="0" presId="urn:microsoft.com/office/officeart/2005/8/layout/list1"/>
    <dgm:cxn modelId="{1157459E-FB74-437D-B52B-25144A9E51A2}" srcId="{D08F5593-4E2C-437F-9D08-D36A9DD2DD2A}" destId="{A756E9BD-3D69-440E-A9A6-076A4BA6D3E3}" srcOrd="1" destOrd="0" parTransId="{2D63DF8E-7037-41D7-B0B2-06B0C30F2B6A}" sibTransId="{6C1DDF5D-6108-4336-935A-A5D5F6E03A19}"/>
    <dgm:cxn modelId="{53B2BD5B-ECE7-4C7F-BDED-1CB0A7BC01D1}" srcId="{16969A70-AF34-418E-8131-FA35CBFD09FF}" destId="{3AFB1E1C-190C-4494-93C2-EE07219A7EAB}" srcOrd="1" destOrd="0" parTransId="{4E2C6009-3025-48B8-9FE4-084B92D99187}" sibTransId="{8B2F8A9C-BC62-41FE-87FF-2683AEBC91FB}"/>
    <dgm:cxn modelId="{32B757A9-8E81-4ADE-B8C4-7E21ED48FCE9}" type="presOf" srcId="{E1DED2FC-482C-40B6-9261-9EC47A87CE10}" destId="{F9A11BB8-F6E7-434C-A2AD-BCD5B7912655}" srcOrd="0" destOrd="2" presId="urn:microsoft.com/office/officeart/2005/8/layout/list1"/>
    <dgm:cxn modelId="{5D49D787-C4E4-400A-9527-C64860870170}" srcId="{A756E9BD-3D69-440E-A9A6-076A4BA6D3E3}" destId="{600BBD35-6CE0-4878-BB02-A429E67FD76A}" srcOrd="1" destOrd="0" parTransId="{885CDA45-32BB-4CE2-A05F-5D89307FFD2F}" sibTransId="{074FDD5B-5010-4A73-A33B-34498BAD83E3}"/>
    <dgm:cxn modelId="{37449ACF-FE6D-4E91-910F-6485166EBC5C}" srcId="{D08F5593-4E2C-437F-9D08-D36A9DD2DD2A}" destId="{16969A70-AF34-418E-8131-FA35CBFD09FF}" srcOrd="0" destOrd="0" parTransId="{BA5F1B85-9A0E-4435-A5B0-E8AEC93AADD9}" sibTransId="{52BB2AE1-71A5-40F9-98ED-69CAFEA106C7}"/>
    <dgm:cxn modelId="{BABBB3B8-6E39-4AD6-94D5-EBD64DC903C9}" type="presOf" srcId="{16969A70-AF34-418E-8131-FA35CBFD09FF}" destId="{AEAB7068-8349-4B30-9CB4-A4E86C30C388}" srcOrd="1" destOrd="0" presId="urn:microsoft.com/office/officeart/2005/8/layout/list1"/>
    <dgm:cxn modelId="{1BCE6538-C59F-4CD1-B0F4-72C80AC4C3F2}" type="presOf" srcId="{16969A70-AF34-418E-8131-FA35CBFD09FF}" destId="{F47EAF58-9B9D-4ECF-BA72-0DC46F1E4435}" srcOrd="0" destOrd="0" presId="urn:microsoft.com/office/officeart/2005/8/layout/list1"/>
    <dgm:cxn modelId="{EDEEA592-E8C6-4C04-AE41-D04BAC95E09D}" type="presOf" srcId="{3AFB1E1C-190C-4494-93C2-EE07219A7EAB}" destId="{DDF4DA79-B297-4387-802C-E956D5817217}" srcOrd="0" destOrd="1" presId="urn:microsoft.com/office/officeart/2005/8/layout/list1"/>
    <dgm:cxn modelId="{775E0468-3F72-41B5-A65C-C03EC1CCE206}" type="presOf" srcId="{529CAB8E-30C4-4E08-ACD5-0FDC39AB68EC}" destId="{DDF4DA79-B297-4387-802C-E956D5817217}" srcOrd="0" destOrd="0" presId="urn:microsoft.com/office/officeart/2005/8/layout/list1"/>
    <dgm:cxn modelId="{08BC1EB6-53D1-4D9A-8263-F3E28D3CBE25}" srcId="{16969A70-AF34-418E-8131-FA35CBFD09FF}" destId="{529CAB8E-30C4-4E08-ACD5-0FDC39AB68EC}" srcOrd="0" destOrd="0" parTransId="{5CE59C12-FC42-4D84-94A4-2CD37503294F}" sibTransId="{8E4A6F6D-06CD-4CAD-A1BD-949EB8E76442}"/>
    <dgm:cxn modelId="{3D76E121-D9F1-4B44-8CF2-3ED36F435FC9}" type="presOf" srcId="{600BBD35-6CE0-4878-BB02-A429E67FD76A}" destId="{F9A11BB8-F6E7-434C-A2AD-BCD5B7912655}" srcOrd="0" destOrd="1" presId="urn:microsoft.com/office/officeart/2005/8/layout/list1"/>
    <dgm:cxn modelId="{0F7A0614-9BC2-46C1-AF2B-A545F859E806}" type="presParOf" srcId="{3593D668-12A7-4443-8C94-BEB74828DD3E}" destId="{FC10DC65-7C34-4B59-86EA-2E1A0D9F2496}" srcOrd="0" destOrd="0" presId="urn:microsoft.com/office/officeart/2005/8/layout/list1"/>
    <dgm:cxn modelId="{1D645B02-D47B-407E-A6AA-50DCB1963579}" type="presParOf" srcId="{FC10DC65-7C34-4B59-86EA-2E1A0D9F2496}" destId="{F47EAF58-9B9D-4ECF-BA72-0DC46F1E4435}" srcOrd="0" destOrd="0" presId="urn:microsoft.com/office/officeart/2005/8/layout/list1"/>
    <dgm:cxn modelId="{C28F1AFF-F60A-4C53-9A89-D9BF5984B98C}" type="presParOf" srcId="{FC10DC65-7C34-4B59-86EA-2E1A0D9F2496}" destId="{AEAB7068-8349-4B30-9CB4-A4E86C30C388}" srcOrd="1" destOrd="0" presId="urn:microsoft.com/office/officeart/2005/8/layout/list1"/>
    <dgm:cxn modelId="{8EFBA103-9D42-43E8-89C9-9B90E03C4117}" type="presParOf" srcId="{3593D668-12A7-4443-8C94-BEB74828DD3E}" destId="{BEC02B0C-DBFE-49CC-A000-F71F5DB9E476}" srcOrd="1" destOrd="0" presId="urn:microsoft.com/office/officeart/2005/8/layout/list1"/>
    <dgm:cxn modelId="{B3226C10-0B2C-41AB-BBAA-7A1C22725C5B}" type="presParOf" srcId="{3593D668-12A7-4443-8C94-BEB74828DD3E}" destId="{DDF4DA79-B297-4387-802C-E956D5817217}" srcOrd="2" destOrd="0" presId="urn:microsoft.com/office/officeart/2005/8/layout/list1"/>
    <dgm:cxn modelId="{7F69970C-3454-4177-81A1-06C2607714E8}" type="presParOf" srcId="{3593D668-12A7-4443-8C94-BEB74828DD3E}" destId="{C64D5321-81F3-4324-B39D-89F6CCE5DD63}" srcOrd="3" destOrd="0" presId="urn:microsoft.com/office/officeart/2005/8/layout/list1"/>
    <dgm:cxn modelId="{483E36DF-7ACD-48E1-A528-C1867CECC6C0}" type="presParOf" srcId="{3593D668-12A7-4443-8C94-BEB74828DD3E}" destId="{A15206B9-FDDE-482C-9DBF-A79AE18F904A}" srcOrd="4" destOrd="0" presId="urn:microsoft.com/office/officeart/2005/8/layout/list1"/>
    <dgm:cxn modelId="{E193B16F-F5AB-4C6B-AEB8-4D705D6E2A3C}" type="presParOf" srcId="{A15206B9-FDDE-482C-9DBF-A79AE18F904A}" destId="{EC7FE4F0-7430-460A-A9CA-41C34A28D954}" srcOrd="0" destOrd="0" presId="urn:microsoft.com/office/officeart/2005/8/layout/list1"/>
    <dgm:cxn modelId="{4A5DED72-22C4-48DC-905F-616145B369E4}" type="presParOf" srcId="{A15206B9-FDDE-482C-9DBF-A79AE18F904A}" destId="{22AF0AE8-9CA0-477F-A78A-2B855020703E}" srcOrd="1" destOrd="0" presId="urn:microsoft.com/office/officeart/2005/8/layout/list1"/>
    <dgm:cxn modelId="{441AB031-6209-4FAF-BCC1-1DCCD30C1751}" type="presParOf" srcId="{3593D668-12A7-4443-8C94-BEB74828DD3E}" destId="{F6D65124-0E06-4758-A96E-881274F5FDA5}" srcOrd="5" destOrd="0" presId="urn:microsoft.com/office/officeart/2005/8/layout/list1"/>
    <dgm:cxn modelId="{7D4CA2A6-E8C1-473A-AB93-37DBF833ADAD}" type="presParOf" srcId="{3593D668-12A7-4443-8C94-BEB74828DD3E}" destId="{F9A11BB8-F6E7-434C-A2AD-BCD5B791265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A0D07-B522-4409-862D-41BED375FE7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44EA6D2-C705-4A64-AAE4-F8A415F205F9}">
      <dgm:prSet/>
      <dgm:spPr/>
      <dgm:t>
        <a:bodyPr/>
        <a:lstStyle/>
        <a:p>
          <a:r>
            <a:rPr lang="en-IN"/>
            <a:t>accounting and book keeping services; </a:t>
          </a:r>
          <a:endParaRPr lang="en-US"/>
        </a:p>
      </dgm:t>
    </dgm:pt>
    <dgm:pt modelId="{196D7509-166A-40C8-B589-005F3F31132B}" type="parTrans" cxnId="{9FDB8789-E9DB-4162-91E0-2FB6B6B67648}">
      <dgm:prSet/>
      <dgm:spPr/>
      <dgm:t>
        <a:bodyPr/>
        <a:lstStyle/>
        <a:p>
          <a:endParaRPr lang="en-US"/>
        </a:p>
      </dgm:t>
    </dgm:pt>
    <dgm:pt modelId="{F6037D0D-57B6-49F8-8AF5-46B488F26FEA}" type="sibTrans" cxnId="{9FDB8789-E9DB-4162-91E0-2FB6B6B67648}">
      <dgm:prSet/>
      <dgm:spPr/>
      <dgm:t>
        <a:bodyPr/>
        <a:lstStyle/>
        <a:p>
          <a:endParaRPr lang="en-US"/>
        </a:p>
      </dgm:t>
    </dgm:pt>
    <dgm:pt modelId="{C3BD60B6-505B-4CC6-8B2D-6974C3F38BF9}">
      <dgm:prSet/>
      <dgm:spPr/>
      <dgm:t>
        <a:bodyPr/>
        <a:lstStyle/>
        <a:p>
          <a:r>
            <a:rPr lang="en-IN"/>
            <a:t>internal audit; </a:t>
          </a:r>
          <a:endParaRPr lang="en-US"/>
        </a:p>
      </dgm:t>
    </dgm:pt>
    <dgm:pt modelId="{AFC294E5-2FC0-4D7F-A32F-92058E82089F}" type="parTrans" cxnId="{B1685983-2054-4E02-87F1-FC8A841B385B}">
      <dgm:prSet/>
      <dgm:spPr/>
      <dgm:t>
        <a:bodyPr/>
        <a:lstStyle/>
        <a:p>
          <a:endParaRPr lang="en-US"/>
        </a:p>
      </dgm:t>
    </dgm:pt>
    <dgm:pt modelId="{D42F027C-41A6-49D4-9728-E6B3B750D054}" type="sibTrans" cxnId="{B1685983-2054-4E02-87F1-FC8A841B385B}">
      <dgm:prSet/>
      <dgm:spPr/>
      <dgm:t>
        <a:bodyPr/>
        <a:lstStyle/>
        <a:p>
          <a:endParaRPr lang="en-US"/>
        </a:p>
      </dgm:t>
    </dgm:pt>
    <dgm:pt modelId="{3A1E1F02-9DF8-41E4-B847-9F9A9DD986A4}">
      <dgm:prSet/>
      <dgm:spPr/>
      <dgm:t>
        <a:bodyPr/>
        <a:lstStyle/>
        <a:p>
          <a:r>
            <a:rPr lang="en-IN"/>
            <a:t>design and implementation of any financial information system; </a:t>
          </a:r>
          <a:endParaRPr lang="en-US"/>
        </a:p>
      </dgm:t>
    </dgm:pt>
    <dgm:pt modelId="{0611567D-D9AB-4FC0-AD7F-2BA654AB9D18}" type="parTrans" cxnId="{F3675BE6-462D-466B-BD8F-BCA08DAF252F}">
      <dgm:prSet/>
      <dgm:spPr/>
      <dgm:t>
        <a:bodyPr/>
        <a:lstStyle/>
        <a:p>
          <a:endParaRPr lang="en-US"/>
        </a:p>
      </dgm:t>
    </dgm:pt>
    <dgm:pt modelId="{083BE74F-11EA-4380-B020-099C8967CA74}" type="sibTrans" cxnId="{F3675BE6-462D-466B-BD8F-BCA08DAF252F}">
      <dgm:prSet/>
      <dgm:spPr/>
      <dgm:t>
        <a:bodyPr/>
        <a:lstStyle/>
        <a:p>
          <a:endParaRPr lang="en-US"/>
        </a:p>
      </dgm:t>
    </dgm:pt>
    <dgm:pt modelId="{BA5C201B-CC87-4F89-A062-9A7E5BB1B365}">
      <dgm:prSet/>
      <dgm:spPr/>
      <dgm:t>
        <a:bodyPr/>
        <a:lstStyle/>
        <a:p>
          <a:r>
            <a:rPr lang="en-IN"/>
            <a:t>actuarial services; </a:t>
          </a:r>
          <a:endParaRPr lang="en-US"/>
        </a:p>
      </dgm:t>
    </dgm:pt>
    <dgm:pt modelId="{20E6FD61-FC3D-4E59-AA41-8A06E12BD65B}" type="parTrans" cxnId="{4231BD63-EC68-4A2D-B0A8-FB630633A151}">
      <dgm:prSet/>
      <dgm:spPr/>
      <dgm:t>
        <a:bodyPr/>
        <a:lstStyle/>
        <a:p>
          <a:endParaRPr lang="en-US"/>
        </a:p>
      </dgm:t>
    </dgm:pt>
    <dgm:pt modelId="{EF9A247C-766C-4D98-9949-64D81442E6CD}" type="sibTrans" cxnId="{4231BD63-EC68-4A2D-B0A8-FB630633A151}">
      <dgm:prSet/>
      <dgm:spPr/>
      <dgm:t>
        <a:bodyPr/>
        <a:lstStyle/>
        <a:p>
          <a:endParaRPr lang="en-US"/>
        </a:p>
      </dgm:t>
    </dgm:pt>
    <dgm:pt modelId="{992CDA1C-B0AC-4045-A021-A031A5DA8B9F}">
      <dgm:prSet/>
      <dgm:spPr/>
      <dgm:t>
        <a:bodyPr/>
        <a:lstStyle/>
        <a:p>
          <a:r>
            <a:rPr lang="en-IN"/>
            <a:t>investment advisory services; </a:t>
          </a:r>
          <a:endParaRPr lang="en-US"/>
        </a:p>
      </dgm:t>
    </dgm:pt>
    <dgm:pt modelId="{F292938B-75A5-4DAE-BF43-1A96EC3CF21E}" type="parTrans" cxnId="{1FF31DDA-F0A2-4943-9D5E-3B6F0AAFEA7F}">
      <dgm:prSet/>
      <dgm:spPr/>
      <dgm:t>
        <a:bodyPr/>
        <a:lstStyle/>
        <a:p>
          <a:endParaRPr lang="en-US"/>
        </a:p>
      </dgm:t>
    </dgm:pt>
    <dgm:pt modelId="{11A9F0BA-5E8D-4081-9CA4-55543805A612}" type="sibTrans" cxnId="{1FF31DDA-F0A2-4943-9D5E-3B6F0AAFEA7F}">
      <dgm:prSet/>
      <dgm:spPr/>
      <dgm:t>
        <a:bodyPr/>
        <a:lstStyle/>
        <a:p>
          <a:endParaRPr lang="en-US"/>
        </a:p>
      </dgm:t>
    </dgm:pt>
    <dgm:pt modelId="{CC038AB6-009A-49E6-A2F4-CDF19BC6016C}">
      <dgm:prSet/>
      <dgm:spPr/>
      <dgm:t>
        <a:bodyPr/>
        <a:lstStyle/>
        <a:p>
          <a:r>
            <a:rPr lang="en-IN"/>
            <a:t>investment banking services; </a:t>
          </a:r>
          <a:endParaRPr lang="en-US"/>
        </a:p>
      </dgm:t>
    </dgm:pt>
    <dgm:pt modelId="{CC5B3E0D-9FB6-401A-BA86-BE1CD1013FED}" type="parTrans" cxnId="{CFD32DA7-BDE1-4C9C-924C-1D5C83AB0623}">
      <dgm:prSet/>
      <dgm:spPr/>
      <dgm:t>
        <a:bodyPr/>
        <a:lstStyle/>
        <a:p>
          <a:endParaRPr lang="en-US"/>
        </a:p>
      </dgm:t>
    </dgm:pt>
    <dgm:pt modelId="{4E34FEE8-5B85-4D02-B6E6-1B160479C5EF}" type="sibTrans" cxnId="{CFD32DA7-BDE1-4C9C-924C-1D5C83AB0623}">
      <dgm:prSet/>
      <dgm:spPr/>
      <dgm:t>
        <a:bodyPr/>
        <a:lstStyle/>
        <a:p>
          <a:endParaRPr lang="en-US"/>
        </a:p>
      </dgm:t>
    </dgm:pt>
    <dgm:pt modelId="{4F88D04E-96F6-4A07-9316-C1202E32E68C}">
      <dgm:prSet/>
      <dgm:spPr/>
      <dgm:t>
        <a:bodyPr/>
        <a:lstStyle/>
        <a:p>
          <a:r>
            <a:rPr lang="en-IN"/>
            <a:t>rendering of outsourced financial services; </a:t>
          </a:r>
          <a:endParaRPr lang="en-US"/>
        </a:p>
      </dgm:t>
    </dgm:pt>
    <dgm:pt modelId="{8B5CA0D1-F5C1-46DC-8B9C-614863FF71F0}" type="parTrans" cxnId="{EC38B660-087C-4A5D-9B39-A0AEF4EF833B}">
      <dgm:prSet/>
      <dgm:spPr/>
      <dgm:t>
        <a:bodyPr/>
        <a:lstStyle/>
        <a:p>
          <a:endParaRPr lang="en-US"/>
        </a:p>
      </dgm:t>
    </dgm:pt>
    <dgm:pt modelId="{515EAE36-5E3F-4624-B85F-A7752B164FE9}" type="sibTrans" cxnId="{EC38B660-087C-4A5D-9B39-A0AEF4EF833B}">
      <dgm:prSet/>
      <dgm:spPr/>
      <dgm:t>
        <a:bodyPr/>
        <a:lstStyle/>
        <a:p>
          <a:endParaRPr lang="en-US"/>
        </a:p>
      </dgm:t>
    </dgm:pt>
    <dgm:pt modelId="{8A3C6EE9-3BDA-428E-A47F-B46E8B1FE459}">
      <dgm:prSet/>
      <dgm:spPr/>
      <dgm:t>
        <a:bodyPr/>
        <a:lstStyle/>
        <a:p>
          <a:r>
            <a:rPr lang="en-IN" b="1"/>
            <a:t>management services; and </a:t>
          </a:r>
          <a:endParaRPr lang="en-US"/>
        </a:p>
      </dgm:t>
    </dgm:pt>
    <dgm:pt modelId="{BE0AD810-CEAA-4E36-9852-B58D917D7E04}" type="parTrans" cxnId="{7FD7D752-D309-41C6-84FC-BBFE29B31639}">
      <dgm:prSet/>
      <dgm:spPr/>
      <dgm:t>
        <a:bodyPr/>
        <a:lstStyle/>
        <a:p>
          <a:endParaRPr lang="en-US"/>
        </a:p>
      </dgm:t>
    </dgm:pt>
    <dgm:pt modelId="{41029731-D277-451C-AE93-A4ECE66610D8}" type="sibTrans" cxnId="{7FD7D752-D309-41C6-84FC-BBFE29B31639}">
      <dgm:prSet/>
      <dgm:spPr/>
      <dgm:t>
        <a:bodyPr/>
        <a:lstStyle/>
        <a:p>
          <a:endParaRPr lang="en-US"/>
        </a:p>
      </dgm:t>
    </dgm:pt>
    <dgm:pt modelId="{2E26A6C4-F6B4-4674-888D-3228CF86329A}">
      <dgm:prSet/>
      <dgm:spPr/>
      <dgm:t>
        <a:bodyPr/>
        <a:lstStyle/>
        <a:p>
          <a:r>
            <a:rPr lang="en-IN"/>
            <a:t>any other kind of services as may be prescribed </a:t>
          </a:r>
          <a:endParaRPr lang="en-US"/>
        </a:p>
      </dgm:t>
    </dgm:pt>
    <dgm:pt modelId="{6976DA60-E3AA-4044-B2DE-21C6233BECBE}" type="parTrans" cxnId="{7B342FEA-ADB2-4969-A242-41785254A8DF}">
      <dgm:prSet/>
      <dgm:spPr/>
      <dgm:t>
        <a:bodyPr/>
        <a:lstStyle/>
        <a:p>
          <a:endParaRPr lang="en-US"/>
        </a:p>
      </dgm:t>
    </dgm:pt>
    <dgm:pt modelId="{6E3A8CD0-767D-4F01-824D-DD2D65FD200C}" type="sibTrans" cxnId="{7B342FEA-ADB2-4969-A242-41785254A8DF}">
      <dgm:prSet/>
      <dgm:spPr/>
      <dgm:t>
        <a:bodyPr/>
        <a:lstStyle/>
        <a:p>
          <a:endParaRPr lang="en-US"/>
        </a:p>
      </dgm:t>
    </dgm:pt>
    <dgm:pt modelId="{50C5A19D-E586-4FB9-90E0-6DF001917BB4}" type="pres">
      <dgm:prSet presAssocID="{6BBA0D07-B522-4409-862D-41BED375FE7B}" presName="diagram" presStyleCnt="0">
        <dgm:presLayoutVars>
          <dgm:dir/>
          <dgm:resizeHandles val="exact"/>
        </dgm:presLayoutVars>
      </dgm:prSet>
      <dgm:spPr/>
      <dgm:t>
        <a:bodyPr/>
        <a:lstStyle/>
        <a:p>
          <a:endParaRPr lang="en-US"/>
        </a:p>
      </dgm:t>
    </dgm:pt>
    <dgm:pt modelId="{A92DEF83-35D0-4B25-891D-44AE68CB48AA}" type="pres">
      <dgm:prSet presAssocID="{644EA6D2-C705-4A64-AAE4-F8A415F205F9}" presName="node" presStyleLbl="node1" presStyleIdx="0" presStyleCnt="9">
        <dgm:presLayoutVars>
          <dgm:bulletEnabled val="1"/>
        </dgm:presLayoutVars>
      </dgm:prSet>
      <dgm:spPr/>
      <dgm:t>
        <a:bodyPr/>
        <a:lstStyle/>
        <a:p>
          <a:endParaRPr lang="en-US"/>
        </a:p>
      </dgm:t>
    </dgm:pt>
    <dgm:pt modelId="{78EBCAF8-4FFC-4045-BCA7-83441AF5D80D}" type="pres">
      <dgm:prSet presAssocID="{F6037D0D-57B6-49F8-8AF5-46B488F26FEA}" presName="sibTrans" presStyleCnt="0"/>
      <dgm:spPr/>
    </dgm:pt>
    <dgm:pt modelId="{681002E1-CB90-494C-A94C-8E480BD9CC86}" type="pres">
      <dgm:prSet presAssocID="{C3BD60B6-505B-4CC6-8B2D-6974C3F38BF9}" presName="node" presStyleLbl="node1" presStyleIdx="1" presStyleCnt="9">
        <dgm:presLayoutVars>
          <dgm:bulletEnabled val="1"/>
        </dgm:presLayoutVars>
      </dgm:prSet>
      <dgm:spPr/>
      <dgm:t>
        <a:bodyPr/>
        <a:lstStyle/>
        <a:p>
          <a:endParaRPr lang="en-US"/>
        </a:p>
      </dgm:t>
    </dgm:pt>
    <dgm:pt modelId="{5FA80B0E-58DD-4592-87C3-3520A48D33B0}" type="pres">
      <dgm:prSet presAssocID="{D42F027C-41A6-49D4-9728-E6B3B750D054}" presName="sibTrans" presStyleCnt="0"/>
      <dgm:spPr/>
    </dgm:pt>
    <dgm:pt modelId="{7701CB3D-FA8C-4198-94A0-49849CAF1711}" type="pres">
      <dgm:prSet presAssocID="{3A1E1F02-9DF8-41E4-B847-9F9A9DD986A4}" presName="node" presStyleLbl="node1" presStyleIdx="2" presStyleCnt="9">
        <dgm:presLayoutVars>
          <dgm:bulletEnabled val="1"/>
        </dgm:presLayoutVars>
      </dgm:prSet>
      <dgm:spPr/>
      <dgm:t>
        <a:bodyPr/>
        <a:lstStyle/>
        <a:p>
          <a:endParaRPr lang="en-US"/>
        </a:p>
      </dgm:t>
    </dgm:pt>
    <dgm:pt modelId="{1922423E-DB7D-429B-9B49-47F01F053906}" type="pres">
      <dgm:prSet presAssocID="{083BE74F-11EA-4380-B020-099C8967CA74}" presName="sibTrans" presStyleCnt="0"/>
      <dgm:spPr/>
    </dgm:pt>
    <dgm:pt modelId="{28CB734C-03EB-4D80-8CF4-66695BEB1CA8}" type="pres">
      <dgm:prSet presAssocID="{BA5C201B-CC87-4F89-A062-9A7E5BB1B365}" presName="node" presStyleLbl="node1" presStyleIdx="3" presStyleCnt="9">
        <dgm:presLayoutVars>
          <dgm:bulletEnabled val="1"/>
        </dgm:presLayoutVars>
      </dgm:prSet>
      <dgm:spPr/>
      <dgm:t>
        <a:bodyPr/>
        <a:lstStyle/>
        <a:p>
          <a:endParaRPr lang="en-US"/>
        </a:p>
      </dgm:t>
    </dgm:pt>
    <dgm:pt modelId="{8786791A-5700-4367-B156-B451672C6DB0}" type="pres">
      <dgm:prSet presAssocID="{EF9A247C-766C-4D98-9949-64D81442E6CD}" presName="sibTrans" presStyleCnt="0"/>
      <dgm:spPr/>
    </dgm:pt>
    <dgm:pt modelId="{4F88D950-8AD8-48DC-868E-B7EE7C06ACAA}" type="pres">
      <dgm:prSet presAssocID="{992CDA1C-B0AC-4045-A021-A031A5DA8B9F}" presName="node" presStyleLbl="node1" presStyleIdx="4" presStyleCnt="9">
        <dgm:presLayoutVars>
          <dgm:bulletEnabled val="1"/>
        </dgm:presLayoutVars>
      </dgm:prSet>
      <dgm:spPr/>
      <dgm:t>
        <a:bodyPr/>
        <a:lstStyle/>
        <a:p>
          <a:endParaRPr lang="en-US"/>
        </a:p>
      </dgm:t>
    </dgm:pt>
    <dgm:pt modelId="{C77BC19E-7977-4A37-AC60-AB98663E6142}" type="pres">
      <dgm:prSet presAssocID="{11A9F0BA-5E8D-4081-9CA4-55543805A612}" presName="sibTrans" presStyleCnt="0"/>
      <dgm:spPr/>
    </dgm:pt>
    <dgm:pt modelId="{225DFE32-21C3-4925-BD37-9072DD9DE4D9}" type="pres">
      <dgm:prSet presAssocID="{CC038AB6-009A-49E6-A2F4-CDF19BC6016C}" presName="node" presStyleLbl="node1" presStyleIdx="5" presStyleCnt="9">
        <dgm:presLayoutVars>
          <dgm:bulletEnabled val="1"/>
        </dgm:presLayoutVars>
      </dgm:prSet>
      <dgm:spPr/>
      <dgm:t>
        <a:bodyPr/>
        <a:lstStyle/>
        <a:p>
          <a:endParaRPr lang="en-US"/>
        </a:p>
      </dgm:t>
    </dgm:pt>
    <dgm:pt modelId="{89E3FB97-379D-4AF4-996E-F371D0A681E8}" type="pres">
      <dgm:prSet presAssocID="{4E34FEE8-5B85-4D02-B6E6-1B160479C5EF}" presName="sibTrans" presStyleCnt="0"/>
      <dgm:spPr/>
    </dgm:pt>
    <dgm:pt modelId="{FEF769DF-B7C6-42FE-917C-38701EA11B22}" type="pres">
      <dgm:prSet presAssocID="{4F88D04E-96F6-4A07-9316-C1202E32E68C}" presName="node" presStyleLbl="node1" presStyleIdx="6" presStyleCnt="9">
        <dgm:presLayoutVars>
          <dgm:bulletEnabled val="1"/>
        </dgm:presLayoutVars>
      </dgm:prSet>
      <dgm:spPr/>
      <dgm:t>
        <a:bodyPr/>
        <a:lstStyle/>
        <a:p>
          <a:endParaRPr lang="en-US"/>
        </a:p>
      </dgm:t>
    </dgm:pt>
    <dgm:pt modelId="{DAC14725-2F69-4824-888E-69D87E28ACD0}" type="pres">
      <dgm:prSet presAssocID="{515EAE36-5E3F-4624-B85F-A7752B164FE9}" presName="sibTrans" presStyleCnt="0"/>
      <dgm:spPr/>
    </dgm:pt>
    <dgm:pt modelId="{8407B159-218F-4D39-8A07-E4B9E16BF9A8}" type="pres">
      <dgm:prSet presAssocID="{8A3C6EE9-3BDA-428E-A47F-B46E8B1FE459}" presName="node" presStyleLbl="node1" presStyleIdx="7" presStyleCnt="9">
        <dgm:presLayoutVars>
          <dgm:bulletEnabled val="1"/>
        </dgm:presLayoutVars>
      </dgm:prSet>
      <dgm:spPr/>
      <dgm:t>
        <a:bodyPr/>
        <a:lstStyle/>
        <a:p>
          <a:endParaRPr lang="en-US"/>
        </a:p>
      </dgm:t>
    </dgm:pt>
    <dgm:pt modelId="{B8590F0C-E3DE-474B-AF7F-F3CF61193F72}" type="pres">
      <dgm:prSet presAssocID="{41029731-D277-451C-AE93-A4ECE66610D8}" presName="sibTrans" presStyleCnt="0"/>
      <dgm:spPr/>
    </dgm:pt>
    <dgm:pt modelId="{CAF04994-D6A6-4CE1-9700-3FC083E2163C}" type="pres">
      <dgm:prSet presAssocID="{2E26A6C4-F6B4-4674-888D-3228CF86329A}" presName="node" presStyleLbl="node1" presStyleIdx="8" presStyleCnt="9">
        <dgm:presLayoutVars>
          <dgm:bulletEnabled val="1"/>
        </dgm:presLayoutVars>
      </dgm:prSet>
      <dgm:spPr/>
      <dgm:t>
        <a:bodyPr/>
        <a:lstStyle/>
        <a:p>
          <a:endParaRPr lang="en-US"/>
        </a:p>
      </dgm:t>
    </dgm:pt>
  </dgm:ptLst>
  <dgm:cxnLst>
    <dgm:cxn modelId="{DAD5549D-35D5-4F98-925C-6AB6BAA440D9}" type="presOf" srcId="{2E26A6C4-F6B4-4674-888D-3228CF86329A}" destId="{CAF04994-D6A6-4CE1-9700-3FC083E2163C}" srcOrd="0" destOrd="0" presId="urn:microsoft.com/office/officeart/2005/8/layout/default"/>
    <dgm:cxn modelId="{EC38B660-087C-4A5D-9B39-A0AEF4EF833B}" srcId="{6BBA0D07-B522-4409-862D-41BED375FE7B}" destId="{4F88D04E-96F6-4A07-9316-C1202E32E68C}" srcOrd="6" destOrd="0" parTransId="{8B5CA0D1-F5C1-46DC-8B9C-614863FF71F0}" sibTransId="{515EAE36-5E3F-4624-B85F-A7752B164FE9}"/>
    <dgm:cxn modelId="{D7B6E653-3AAF-4FCA-976F-1EDC6AC598A7}" type="presOf" srcId="{BA5C201B-CC87-4F89-A062-9A7E5BB1B365}" destId="{28CB734C-03EB-4D80-8CF4-66695BEB1CA8}" srcOrd="0" destOrd="0" presId="urn:microsoft.com/office/officeart/2005/8/layout/default"/>
    <dgm:cxn modelId="{125AB2EA-A093-4B93-A111-DACB185B6DBE}" type="presOf" srcId="{8A3C6EE9-3BDA-428E-A47F-B46E8B1FE459}" destId="{8407B159-218F-4D39-8A07-E4B9E16BF9A8}" srcOrd="0" destOrd="0" presId="urn:microsoft.com/office/officeart/2005/8/layout/default"/>
    <dgm:cxn modelId="{7B342FEA-ADB2-4969-A242-41785254A8DF}" srcId="{6BBA0D07-B522-4409-862D-41BED375FE7B}" destId="{2E26A6C4-F6B4-4674-888D-3228CF86329A}" srcOrd="8" destOrd="0" parTransId="{6976DA60-E3AA-4044-B2DE-21C6233BECBE}" sibTransId="{6E3A8CD0-767D-4F01-824D-DD2D65FD200C}"/>
    <dgm:cxn modelId="{7FD7D752-D309-41C6-84FC-BBFE29B31639}" srcId="{6BBA0D07-B522-4409-862D-41BED375FE7B}" destId="{8A3C6EE9-3BDA-428E-A47F-B46E8B1FE459}" srcOrd="7" destOrd="0" parTransId="{BE0AD810-CEAA-4E36-9852-B58D917D7E04}" sibTransId="{41029731-D277-451C-AE93-A4ECE66610D8}"/>
    <dgm:cxn modelId="{D67B2E22-4637-44B4-BB9E-BE1A48FCB986}" type="presOf" srcId="{6BBA0D07-B522-4409-862D-41BED375FE7B}" destId="{50C5A19D-E586-4FB9-90E0-6DF001917BB4}" srcOrd="0" destOrd="0" presId="urn:microsoft.com/office/officeart/2005/8/layout/default"/>
    <dgm:cxn modelId="{F479F0A0-9913-4EBA-87CB-AA29C2A44E32}" type="presOf" srcId="{CC038AB6-009A-49E6-A2F4-CDF19BC6016C}" destId="{225DFE32-21C3-4925-BD37-9072DD9DE4D9}" srcOrd="0" destOrd="0" presId="urn:microsoft.com/office/officeart/2005/8/layout/default"/>
    <dgm:cxn modelId="{7131A268-4595-4A3D-B4A0-64BAB9CE602C}" type="presOf" srcId="{C3BD60B6-505B-4CC6-8B2D-6974C3F38BF9}" destId="{681002E1-CB90-494C-A94C-8E480BD9CC86}" srcOrd="0" destOrd="0" presId="urn:microsoft.com/office/officeart/2005/8/layout/default"/>
    <dgm:cxn modelId="{9F2450E9-640C-4F8D-A2BE-A36400E88144}" type="presOf" srcId="{992CDA1C-B0AC-4045-A021-A031A5DA8B9F}" destId="{4F88D950-8AD8-48DC-868E-B7EE7C06ACAA}" srcOrd="0" destOrd="0" presId="urn:microsoft.com/office/officeart/2005/8/layout/default"/>
    <dgm:cxn modelId="{F3675BE6-462D-466B-BD8F-BCA08DAF252F}" srcId="{6BBA0D07-B522-4409-862D-41BED375FE7B}" destId="{3A1E1F02-9DF8-41E4-B847-9F9A9DD986A4}" srcOrd="2" destOrd="0" parTransId="{0611567D-D9AB-4FC0-AD7F-2BA654AB9D18}" sibTransId="{083BE74F-11EA-4380-B020-099C8967CA74}"/>
    <dgm:cxn modelId="{1FF31DDA-F0A2-4943-9D5E-3B6F0AAFEA7F}" srcId="{6BBA0D07-B522-4409-862D-41BED375FE7B}" destId="{992CDA1C-B0AC-4045-A021-A031A5DA8B9F}" srcOrd="4" destOrd="0" parTransId="{F292938B-75A5-4DAE-BF43-1A96EC3CF21E}" sibTransId="{11A9F0BA-5E8D-4081-9CA4-55543805A612}"/>
    <dgm:cxn modelId="{B1685983-2054-4E02-87F1-FC8A841B385B}" srcId="{6BBA0D07-B522-4409-862D-41BED375FE7B}" destId="{C3BD60B6-505B-4CC6-8B2D-6974C3F38BF9}" srcOrd="1" destOrd="0" parTransId="{AFC294E5-2FC0-4D7F-A32F-92058E82089F}" sibTransId="{D42F027C-41A6-49D4-9728-E6B3B750D054}"/>
    <dgm:cxn modelId="{2386437B-DC89-4E7E-8635-A74E42CAF437}" type="presOf" srcId="{644EA6D2-C705-4A64-AAE4-F8A415F205F9}" destId="{A92DEF83-35D0-4B25-891D-44AE68CB48AA}" srcOrd="0" destOrd="0" presId="urn:microsoft.com/office/officeart/2005/8/layout/default"/>
    <dgm:cxn modelId="{9FDB8789-E9DB-4162-91E0-2FB6B6B67648}" srcId="{6BBA0D07-B522-4409-862D-41BED375FE7B}" destId="{644EA6D2-C705-4A64-AAE4-F8A415F205F9}" srcOrd="0" destOrd="0" parTransId="{196D7509-166A-40C8-B589-005F3F31132B}" sibTransId="{F6037D0D-57B6-49F8-8AF5-46B488F26FEA}"/>
    <dgm:cxn modelId="{4231BD63-EC68-4A2D-B0A8-FB630633A151}" srcId="{6BBA0D07-B522-4409-862D-41BED375FE7B}" destId="{BA5C201B-CC87-4F89-A062-9A7E5BB1B365}" srcOrd="3" destOrd="0" parTransId="{20E6FD61-FC3D-4E59-AA41-8A06E12BD65B}" sibTransId="{EF9A247C-766C-4D98-9949-64D81442E6CD}"/>
    <dgm:cxn modelId="{DE8ECDEC-7E9F-416B-AFB9-0577AA7C5397}" type="presOf" srcId="{4F88D04E-96F6-4A07-9316-C1202E32E68C}" destId="{FEF769DF-B7C6-42FE-917C-38701EA11B22}" srcOrd="0" destOrd="0" presId="urn:microsoft.com/office/officeart/2005/8/layout/default"/>
    <dgm:cxn modelId="{61AD2C26-370A-411D-9A09-D07DA5E2725E}" type="presOf" srcId="{3A1E1F02-9DF8-41E4-B847-9F9A9DD986A4}" destId="{7701CB3D-FA8C-4198-94A0-49849CAF1711}" srcOrd="0" destOrd="0" presId="urn:microsoft.com/office/officeart/2005/8/layout/default"/>
    <dgm:cxn modelId="{CFD32DA7-BDE1-4C9C-924C-1D5C83AB0623}" srcId="{6BBA0D07-B522-4409-862D-41BED375FE7B}" destId="{CC038AB6-009A-49E6-A2F4-CDF19BC6016C}" srcOrd="5" destOrd="0" parTransId="{CC5B3E0D-9FB6-401A-BA86-BE1CD1013FED}" sibTransId="{4E34FEE8-5B85-4D02-B6E6-1B160479C5EF}"/>
    <dgm:cxn modelId="{726518E4-F3BE-43DE-AB7D-5F080A18DD13}" type="presParOf" srcId="{50C5A19D-E586-4FB9-90E0-6DF001917BB4}" destId="{A92DEF83-35D0-4B25-891D-44AE68CB48AA}" srcOrd="0" destOrd="0" presId="urn:microsoft.com/office/officeart/2005/8/layout/default"/>
    <dgm:cxn modelId="{2CE67E6C-BC8D-499E-825C-DA725A6E9844}" type="presParOf" srcId="{50C5A19D-E586-4FB9-90E0-6DF001917BB4}" destId="{78EBCAF8-4FFC-4045-BCA7-83441AF5D80D}" srcOrd="1" destOrd="0" presId="urn:microsoft.com/office/officeart/2005/8/layout/default"/>
    <dgm:cxn modelId="{081D8231-D4B8-4F35-9A58-7241994A96DF}" type="presParOf" srcId="{50C5A19D-E586-4FB9-90E0-6DF001917BB4}" destId="{681002E1-CB90-494C-A94C-8E480BD9CC86}" srcOrd="2" destOrd="0" presId="urn:microsoft.com/office/officeart/2005/8/layout/default"/>
    <dgm:cxn modelId="{BC08909F-E983-4372-9FDF-6661D2FD8A35}" type="presParOf" srcId="{50C5A19D-E586-4FB9-90E0-6DF001917BB4}" destId="{5FA80B0E-58DD-4592-87C3-3520A48D33B0}" srcOrd="3" destOrd="0" presId="urn:microsoft.com/office/officeart/2005/8/layout/default"/>
    <dgm:cxn modelId="{705F884C-57F5-476B-9C14-C589CB5A3AD5}" type="presParOf" srcId="{50C5A19D-E586-4FB9-90E0-6DF001917BB4}" destId="{7701CB3D-FA8C-4198-94A0-49849CAF1711}" srcOrd="4" destOrd="0" presId="urn:microsoft.com/office/officeart/2005/8/layout/default"/>
    <dgm:cxn modelId="{9696D6D7-BCFA-456D-AB8D-23CF5E08143D}" type="presParOf" srcId="{50C5A19D-E586-4FB9-90E0-6DF001917BB4}" destId="{1922423E-DB7D-429B-9B49-47F01F053906}" srcOrd="5" destOrd="0" presId="urn:microsoft.com/office/officeart/2005/8/layout/default"/>
    <dgm:cxn modelId="{39FCB946-1FB2-4F2E-A69E-F26E509EDECE}" type="presParOf" srcId="{50C5A19D-E586-4FB9-90E0-6DF001917BB4}" destId="{28CB734C-03EB-4D80-8CF4-66695BEB1CA8}" srcOrd="6" destOrd="0" presId="urn:microsoft.com/office/officeart/2005/8/layout/default"/>
    <dgm:cxn modelId="{9ECE716E-2869-49FD-90AD-0AD9F1F5E442}" type="presParOf" srcId="{50C5A19D-E586-4FB9-90E0-6DF001917BB4}" destId="{8786791A-5700-4367-B156-B451672C6DB0}" srcOrd="7" destOrd="0" presId="urn:microsoft.com/office/officeart/2005/8/layout/default"/>
    <dgm:cxn modelId="{44229772-A31E-4C2B-B4B0-8656EC094144}" type="presParOf" srcId="{50C5A19D-E586-4FB9-90E0-6DF001917BB4}" destId="{4F88D950-8AD8-48DC-868E-B7EE7C06ACAA}" srcOrd="8" destOrd="0" presId="urn:microsoft.com/office/officeart/2005/8/layout/default"/>
    <dgm:cxn modelId="{8CA4BC88-A8DB-4535-AF2A-4E4F7A6D71AC}" type="presParOf" srcId="{50C5A19D-E586-4FB9-90E0-6DF001917BB4}" destId="{C77BC19E-7977-4A37-AC60-AB98663E6142}" srcOrd="9" destOrd="0" presId="urn:microsoft.com/office/officeart/2005/8/layout/default"/>
    <dgm:cxn modelId="{F23D4A2D-C90C-4683-A80C-5303619E0D7D}" type="presParOf" srcId="{50C5A19D-E586-4FB9-90E0-6DF001917BB4}" destId="{225DFE32-21C3-4925-BD37-9072DD9DE4D9}" srcOrd="10" destOrd="0" presId="urn:microsoft.com/office/officeart/2005/8/layout/default"/>
    <dgm:cxn modelId="{78DB00B3-AE04-4A03-B9D1-2293E9357786}" type="presParOf" srcId="{50C5A19D-E586-4FB9-90E0-6DF001917BB4}" destId="{89E3FB97-379D-4AF4-996E-F371D0A681E8}" srcOrd="11" destOrd="0" presId="urn:microsoft.com/office/officeart/2005/8/layout/default"/>
    <dgm:cxn modelId="{169F3413-3A83-4874-9EB3-F0479826E3A6}" type="presParOf" srcId="{50C5A19D-E586-4FB9-90E0-6DF001917BB4}" destId="{FEF769DF-B7C6-42FE-917C-38701EA11B22}" srcOrd="12" destOrd="0" presId="urn:microsoft.com/office/officeart/2005/8/layout/default"/>
    <dgm:cxn modelId="{A68AF7BB-24C5-4745-B747-6DD4CE14B35F}" type="presParOf" srcId="{50C5A19D-E586-4FB9-90E0-6DF001917BB4}" destId="{DAC14725-2F69-4824-888E-69D87E28ACD0}" srcOrd="13" destOrd="0" presId="urn:microsoft.com/office/officeart/2005/8/layout/default"/>
    <dgm:cxn modelId="{57B509BF-A07E-40AD-BF64-401BF9B9984B}" type="presParOf" srcId="{50C5A19D-E586-4FB9-90E0-6DF001917BB4}" destId="{8407B159-218F-4D39-8A07-E4B9E16BF9A8}" srcOrd="14" destOrd="0" presId="urn:microsoft.com/office/officeart/2005/8/layout/default"/>
    <dgm:cxn modelId="{22ABBE95-A4F4-4858-AD42-AD9A3B0BC711}" type="presParOf" srcId="{50C5A19D-E586-4FB9-90E0-6DF001917BB4}" destId="{B8590F0C-E3DE-474B-AF7F-F3CF61193F72}" srcOrd="15" destOrd="0" presId="urn:microsoft.com/office/officeart/2005/8/layout/default"/>
    <dgm:cxn modelId="{457DB442-725F-4F8E-ACA0-DA4EEA23F2D3}" type="presParOf" srcId="{50C5A19D-E586-4FB9-90E0-6DF001917BB4}" destId="{CAF04994-D6A6-4CE1-9700-3FC083E2163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25BB01-59D7-4453-9C98-730581121939}" type="doc">
      <dgm:prSet loTypeId="urn:microsoft.com/office/officeart/2005/8/layout/default" loCatId="list" qsTypeId="urn:microsoft.com/office/officeart/2005/8/quickstyle/simple1" qsCatId="simple" csTypeId="urn:microsoft.com/office/officeart/2005/8/colors/accent4_2" csCatId="accent4"/>
      <dgm:spPr/>
      <dgm:t>
        <a:bodyPr/>
        <a:lstStyle/>
        <a:p>
          <a:endParaRPr lang="en-US"/>
        </a:p>
      </dgm:t>
    </dgm:pt>
    <dgm:pt modelId="{4DC482E6-4B38-4959-9C78-AAC598ECC2B9}">
      <dgm:prSet/>
      <dgm:spPr/>
      <dgm:t>
        <a:bodyPr/>
        <a:lstStyle/>
        <a:p>
          <a:r>
            <a:rPr lang="en-IN"/>
            <a:t>Mainly from </a:t>
          </a:r>
          <a:r>
            <a:rPr lang="en-IN" b="1"/>
            <a:t>Bank Issues &amp; frauds</a:t>
          </a:r>
          <a:endParaRPr lang="en-US"/>
        </a:p>
      </dgm:t>
    </dgm:pt>
    <dgm:pt modelId="{764E46C1-AD47-4F3D-A4BB-D16DFCD809A1}" type="parTrans" cxnId="{9F89A83D-25FD-4998-9ADE-7E63BB886A09}">
      <dgm:prSet/>
      <dgm:spPr/>
      <dgm:t>
        <a:bodyPr/>
        <a:lstStyle/>
        <a:p>
          <a:endParaRPr lang="en-US"/>
        </a:p>
      </dgm:t>
    </dgm:pt>
    <dgm:pt modelId="{379E4C60-B409-4B10-BAE5-3F16088D32BB}" type="sibTrans" cxnId="{9F89A83D-25FD-4998-9ADE-7E63BB886A09}">
      <dgm:prSet/>
      <dgm:spPr/>
      <dgm:t>
        <a:bodyPr/>
        <a:lstStyle/>
        <a:p>
          <a:endParaRPr lang="en-US"/>
        </a:p>
      </dgm:t>
    </dgm:pt>
    <dgm:pt modelId="{708ABF29-9D17-46AE-B494-22CD9E9802DC}">
      <dgm:prSet/>
      <dgm:spPr/>
      <dgm:t>
        <a:bodyPr/>
        <a:lstStyle/>
        <a:p>
          <a:r>
            <a:rPr lang="en-IN"/>
            <a:t>Complaints by CBI</a:t>
          </a:r>
          <a:endParaRPr lang="en-US"/>
        </a:p>
      </dgm:t>
    </dgm:pt>
    <dgm:pt modelId="{D1DE0664-B9B1-49D4-951D-4362A59C32CD}" type="parTrans" cxnId="{AF27F3CC-6464-490F-9BF6-E29823C0D29D}">
      <dgm:prSet/>
      <dgm:spPr/>
      <dgm:t>
        <a:bodyPr/>
        <a:lstStyle/>
        <a:p>
          <a:endParaRPr lang="en-US"/>
        </a:p>
      </dgm:t>
    </dgm:pt>
    <dgm:pt modelId="{05A72B42-43BC-49E6-BAAA-FEBEDFCCF87B}" type="sibTrans" cxnId="{AF27F3CC-6464-490F-9BF6-E29823C0D29D}">
      <dgm:prSet/>
      <dgm:spPr/>
      <dgm:t>
        <a:bodyPr/>
        <a:lstStyle/>
        <a:p>
          <a:endParaRPr lang="en-US"/>
        </a:p>
      </dgm:t>
    </dgm:pt>
    <dgm:pt modelId="{BE5A7738-3AE7-456F-80AD-072FACB92945}">
      <dgm:prSet/>
      <dgm:spPr/>
      <dgm:t>
        <a:bodyPr/>
        <a:lstStyle/>
        <a:p>
          <a:r>
            <a:rPr lang="en-IN"/>
            <a:t>Complaints by CB – CID of various states</a:t>
          </a:r>
          <a:endParaRPr lang="en-US"/>
        </a:p>
      </dgm:t>
    </dgm:pt>
    <dgm:pt modelId="{68FE7BFE-ED78-4C1A-9577-1277C1BA83E8}" type="parTrans" cxnId="{A011D3F9-D82C-40C6-997A-16B43D232210}">
      <dgm:prSet/>
      <dgm:spPr/>
      <dgm:t>
        <a:bodyPr/>
        <a:lstStyle/>
        <a:p>
          <a:endParaRPr lang="en-US"/>
        </a:p>
      </dgm:t>
    </dgm:pt>
    <dgm:pt modelId="{E75FE4E8-A386-48D4-AD0E-AF847DD3447C}" type="sibTrans" cxnId="{A011D3F9-D82C-40C6-997A-16B43D232210}">
      <dgm:prSet/>
      <dgm:spPr/>
      <dgm:t>
        <a:bodyPr/>
        <a:lstStyle/>
        <a:p>
          <a:endParaRPr lang="en-US"/>
        </a:p>
      </dgm:t>
    </dgm:pt>
    <dgm:pt modelId="{98C078DB-121C-45D6-9DEE-B843A3DB9D12}">
      <dgm:prSet/>
      <dgm:spPr/>
      <dgm:t>
        <a:bodyPr/>
        <a:lstStyle/>
        <a:p>
          <a:r>
            <a:rPr lang="en-IN"/>
            <a:t>Generated out of various certifications and reports of auditors</a:t>
          </a:r>
          <a:endParaRPr lang="en-US"/>
        </a:p>
      </dgm:t>
    </dgm:pt>
    <dgm:pt modelId="{B11E3EAB-AA97-46B0-89AB-EDA29AB98581}" type="parTrans" cxnId="{A0422329-FB69-4105-A41C-09806D71F641}">
      <dgm:prSet/>
      <dgm:spPr/>
      <dgm:t>
        <a:bodyPr/>
        <a:lstStyle/>
        <a:p>
          <a:endParaRPr lang="en-US"/>
        </a:p>
      </dgm:t>
    </dgm:pt>
    <dgm:pt modelId="{79539494-9E4A-4470-877C-72D46FC92D30}" type="sibTrans" cxnId="{A0422329-FB69-4105-A41C-09806D71F641}">
      <dgm:prSet/>
      <dgm:spPr/>
      <dgm:t>
        <a:bodyPr/>
        <a:lstStyle/>
        <a:p>
          <a:endParaRPr lang="en-US"/>
        </a:p>
      </dgm:t>
    </dgm:pt>
    <dgm:pt modelId="{C8ABAED2-4ADA-473E-BBAD-157EF4942B02}">
      <dgm:prSet/>
      <dgm:spPr/>
      <dgm:t>
        <a:bodyPr/>
        <a:lstStyle/>
        <a:p>
          <a:r>
            <a:rPr lang="en-IN" b="1"/>
            <a:t>Complaints from the Tax Departments on wrong claims or representations</a:t>
          </a:r>
          <a:endParaRPr lang="en-US"/>
        </a:p>
      </dgm:t>
    </dgm:pt>
    <dgm:pt modelId="{4E7712AE-2316-430F-9CD0-409ED6440DB0}" type="parTrans" cxnId="{F6A13733-955B-4815-AFB9-8B9880CF6A4B}">
      <dgm:prSet/>
      <dgm:spPr/>
      <dgm:t>
        <a:bodyPr/>
        <a:lstStyle/>
        <a:p>
          <a:endParaRPr lang="en-US"/>
        </a:p>
      </dgm:t>
    </dgm:pt>
    <dgm:pt modelId="{BF415A66-E04B-4713-99B4-D4CB8E214D24}" type="sibTrans" cxnId="{F6A13733-955B-4815-AFB9-8B9880CF6A4B}">
      <dgm:prSet/>
      <dgm:spPr/>
      <dgm:t>
        <a:bodyPr/>
        <a:lstStyle/>
        <a:p>
          <a:endParaRPr lang="en-US"/>
        </a:p>
      </dgm:t>
    </dgm:pt>
    <dgm:pt modelId="{6196D92D-F366-4A73-8D59-0DC1A02B610A}">
      <dgm:prSet/>
      <dgm:spPr/>
      <dgm:t>
        <a:bodyPr/>
        <a:lstStyle/>
        <a:p>
          <a:r>
            <a:rPr lang="en-IN"/>
            <a:t>Complaints from enforcement authorities</a:t>
          </a:r>
          <a:endParaRPr lang="en-US"/>
        </a:p>
      </dgm:t>
    </dgm:pt>
    <dgm:pt modelId="{1E559968-A4FD-4094-93C1-C952DCBE98B3}" type="parTrans" cxnId="{2BA73B40-1917-414F-A5DC-7F26BFFABF55}">
      <dgm:prSet/>
      <dgm:spPr/>
      <dgm:t>
        <a:bodyPr/>
        <a:lstStyle/>
        <a:p>
          <a:endParaRPr lang="en-US"/>
        </a:p>
      </dgm:t>
    </dgm:pt>
    <dgm:pt modelId="{309C87D5-130A-4654-84B9-250CD4BEF9B3}" type="sibTrans" cxnId="{2BA73B40-1917-414F-A5DC-7F26BFFABF55}">
      <dgm:prSet/>
      <dgm:spPr/>
      <dgm:t>
        <a:bodyPr/>
        <a:lstStyle/>
        <a:p>
          <a:endParaRPr lang="en-US"/>
        </a:p>
      </dgm:t>
    </dgm:pt>
    <dgm:pt modelId="{E1FDF0A2-A0C0-4412-9231-67E78702CAA2}">
      <dgm:prSet/>
      <dgm:spPr/>
      <dgm:t>
        <a:bodyPr/>
        <a:lstStyle/>
        <a:p>
          <a:r>
            <a:rPr lang="en-IN"/>
            <a:t>Other complaints from clients’ creditors</a:t>
          </a:r>
          <a:endParaRPr lang="en-US"/>
        </a:p>
      </dgm:t>
    </dgm:pt>
    <dgm:pt modelId="{590E4EDC-C7D9-4B9B-A8F3-AD12A981ED8A}" type="parTrans" cxnId="{9E7D6FC3-90EE-4F77-A142-A3DB0AD7737C}">
      <dgm:prSet/>
      <dgm:spPr/>
      <dgm:t>
        <a:bodyPr/>
        <a:lstStyle/>
        <a:p>
          <a:endParaRPr lang="en-US"/>
        </a:p>
      </dgm:t>
    </dgm:pt>
    <dgm:pt modelId="{00F53CAC-27F4-4DCB-BF85-3813646A887E}" type="sibTrans" cxnId="{9E7D6FC3-90EE-4F77-A142-A3DB0AD7737C}">
      <dgm:prSet/>
      <dgm:spPr/>
      <dgm:t>
        <a:bodyPr/>
        <a:lstStyle/>
        <a:p>
          <a:endParaRPr lang="en-US"/>
        </a:p>
      </dgm:t>
    </dgm:pt>
    <dgm:pt modelId="{78097008-8EEF-42E8-8B92-60E7B63B0E3D}">
      <dgm:prSet/>
      <dgm:spPr/>
      <dgm:t>
        <a:bodyPr/>
        <a:lstStyle/>
        <a:p>
          <a:r>
            <a:rPr lang="en-IN"/>
            <a:t>Other complaints </a:t>
          </a:r>
          <a:r>
            <a:rPr lang="en-IN" b="1"/>
            <a:t>from partners / trustees</a:t>
          </a:r>
          <a:r>
            <a:rPr lang="en-IN"/>
            <a:t> </a:t>
          </a:r>
          <a:endParaRPr lang="en-US"/>
        </a:p>
      </dgm:t>
    </dgm:pt>
    <dgm:pt modelId="{602F073E-9D19-469D-9A05-A7F3517BA479}" type="parTrans" cxnId="{36FCB2BF-A220-421C-B132-6795C5D1DC79}">
      <dgm:prSet/>
      <dgm:spPr/>
      <dgm:t>
        <a:bodyPr/>
        <a:lstStyle/>
        <a:p>
          <a:endParaRPr lang="en-US"/>
        </a:p>
      </dgm:t>
    </dgm:pt>
    <dgm:pt modelId="{4FC28BDD-BB36-453D-8689-1BCF7C3BD2EA}" type="sibTrans" cxnId="{36FCB2BF-A220-421C-B132-6795C5D1DC79}">
      <dgm:prSet/>
      <dgm:spPr/>
      <dgm:t>
        <a:bodyPr/>
        <a:lstStyle/>
        <a:p>
          <a:endParaRPr lang="en-US"/>
        </a:p>
      </dgm:t>
    </dgm:pt>
    <dgm:pt modelId="{D1AE5600-7BE8-4FF5-BAB9-95B41E200756}">
      <dgm:prSet/>
      <dgm:spPr/>
      <dgm:t>
        <a:bodyPr/>
        <a:lstStyle/>
        <a:p>
          <a:r>
            <a:rPr lang="en-IN"/>
            <a:t>Other complaints from </a:t>
          </a:r>
          <a:r>
            <a:rPr lang="en-IN" b="1"/>
            <a:t>Professional brethren</a:t>
          </a:r>
          <a:endParaRPr lang="en-US"/>
        </a:p>
      </dgm:t>
    </dgm:pt>
    <dgm:pt modelId="{091F71B1-AF7F-4AE7-8EAA-419A0215CD79}" type="parTrans" cxnId="{5BF6AB9F-BC5F-482F-9578-D1EF5706BB56}">
      <dgm:prSet/>
      <dgm:spPr/>
      <dgm:t>
        <a:bodyPr/>
        <a:lstStyle/>
        <a:p>
          <a:endParaRPr lang="en-US"/>
        </a:p>
      </dgm:t>
    </dgm:pt>
    <dgm:pt modelId="{CD7362E3-72AF-4D85-90B7-86C72FCB342B}" type="sibTrans" cxnId="{5BF6AB9F-BC5F-482F-9578-D1EF5706BB56}">
      <dgm:prSet/>
      <dgm:spPr/>
      <dgm:t>
        <a:bodyPr/>
        <a:lstStyle/>
        <a:p>
          <a:endParaRPr lang="en-US"/>
        </a:p>
      </dgm:t>
    </dgm:pt>
    <dgm:pt modelId="{F1A9188B-5290-44AC-A8A9-0CFED151FFE7}" type="pres">
      <dgm:prSet presAssocID="{7325BB01-59D7-4453-9C98-730581121939}" presName="diagram" presStyleCnt="0">
        <dgm:presLayoutVars>
          <dgm:dir/>
          <dgm:resizeHandles val="exact"/>
        </dgm:presLayoutVars>
      </dgm:prSet>
      <dgm:spPr/>
      <dgm:t>
        <a:bodyPr/>
        <a:lstStyle/>
        <a:p>
          <a:endParaRPr lang="en-US"/>
        </a:p>
      </dgm:t>
    </dgm:pt>
    <dgm:pt modelId="{0A04F378-E4C8-4B16-9368-6DF18FD8DEDA}" type="pres">
      <dgm:prSet presAssocID="{4DC482E6-4B38-4959-9C78-AAC598ECC2B9}" presName="node" presStyleLbl="node1" presStyleIdx="0" presStyleCnt="6">
        <dgm:presLayoutVars>
          <dgm:bulletEnabled val="1"/>
        </dgm:presLayoutVars>
      </dgm:prSet>
      <dgm:spPr/>
      <dgm:t>
        <a:bodyPr/>
        <a:lstStyle/>
        <a:p>
          <a:endParaRPr lang="en-US"/>
        </a:p>
      </dgm:t>
    </dgm:pt>
    <dgm:pt modelId="{B6A2EA73-DC5E-4B54-B6C5-3C8397974E21}" type="pres">
      <dgm:prSet presAssocID="{379E4C60-B409-4B10-BAE5-3F16088D32BB}" presName="sibTrans" presStyleCnt="0"/>
      <dgm:spPr/>
    </dgm:pt>
    <dgm:pt modelId="{57CD7CA0-6231-4A3D-B583-EC8991443F65}" type="pres">
      <dgm:prSet presAssocID="{C8ABAED2-4ADA-473E-BBAD-157EF4942B02}" presName="node" presStyleLbl="node1" presStyleIdx="1" presStyleCnt="6">
        <dgm:presLayoutVars>
          <dgm:bulletEnabled val="1"/>
        </dgm:presLayoutVars>
      </dgm:prSet>
      <dgm:spPr/>
      <dgm:t>
        <a:bodyPr/>
        <a:lstStyle/>
        <a:p>
          <a:endParaRPr lang="en-US"/>
        </a:p>
      </dgm:t>
    </dgm:pt>
    <dgm:pt modelId="{590D5E9B-0DB5-4550-8D00-02552567141C}" type="pres">
      <dgm:prSet presAssocID="{BF415A66-E04B-4713-99B4-D4CB8E214D24}" presName="sibTrans" presStyleCnt="0"/>
      <dgm:spPr/>
    </dgm:pt>
    <dgm:pt modelId="{FFDF541D-9EDF-42CC-8CC4-A6DDEEE07418}" type="pres">
      <dgm:prSet presAssocID="{6196D92D-F366-4A73-8D59-0DC1A02B610A}" presName="node" presStyleLbl="node1" presStyleIdx="2" presStyleCnt="6">
        <dgm:presLayoutVars>
          <dgm:bulletEnabled val="1"/>
        </dgm:presLayoutVars>
      </dgm:prSet>
      <dgm:spPr/>
      <dgm:t>
        <a:bodyPr/>
        <a:lstStyle/>
        <a:p>
          <a:endParaRPr lang="en-US"/>
        </a:p>
      </dgm:t>
    </dgm:pt>
    <dgm:pt modelId="{F33C8214-527A-4DC2-8BA7-8AD09D4D545E}" type="pres">
      <dgm:prSet presAssocID="{309C87D5-130A-4654-84B9-250CD4BEF9B3}" presName="sibTrans" presStyleCnt="0"/>
      <dgm:spPr/>
    </dgm:pt>
    <dgm:pt modelId="{89FC37C9-2B2A-4B18-BAAE-D78EB8E3AAF1}" type="pres">
      <dgm:prSet presAssocID="{E1FDF0A2-A0C0-4412-9231-67E78702CAA2}" presName="node" presStyleLbl="node1" presStyleIdx="3" presStyleCnt="6">
        <dgm:presLayoutVars>
          <dgm:bulletEnabled val="1"/>
        </dgm:presLayoutVars>
      </dgm:prSet>
      <dgm:spPr/>
      <dgm:t>
        <a:bodyPr/>
        <a:lstStyle/>
        <a:p>
          <a:endParaRPr lang="en-US"/>
        </a:p>
      </dgm:t>
    </dgm:pt>
    <dgm:pt modelId="{6D7D8E42-FDA3-425B-A3A0-58AC174631ED}" type="pres">
      <dgm:prSet presAssocID="{00F53CAC-27F4-4DCB-BF85-3813646A887E}" presName="sibTrans" presStyleCnt="0"/>
      <dgm:spPr/>
    </dgm:pt>
    <dgm:pt modelId="{89FAB94D-8F9F-436D-B7B5-4A4339089579}" type="pres">
      <dgm:prSet presAssocID="{78097008-8EEF-42E8-8B92-60E7B63B0E3D}" presName="node" presStyleLbl="node1" presStyleIdx="4" presStyleCnt="6">
        <dgm:presLayoutVars>
          <dgm:bulletEnabled val="1"/>
        </dgm:presLayoutVars>
      </dgm:prSet>
      <dgm:spPr/>
      <dgm:t>
        <a:bodyPr/>
        <a:lstStyle/>
        <a:p>
          <a:endParaRPr lang="en-US"/>
        </a:p>
      </dgm:t>
    </dgm:pt>
    <dgm:pt modelId="{83AF47DC-AFD6-467C-872C-DD7ACDDBC406}" type="pres">
      <dgm:prSet presAssocID="{4FC28BDD-BB36-453D-8689-1BCF7C3BD2EA}" presName="sibTrans" presStyleCnt="0"/>
      <dgm:spPr/>
    </dgm:pt>
    <dgm:pt modelId="{9C4D1F9E-873D-49F5-90B9-023E9A090401}" type="pres">
      <dgm:prSet presAssocID="{D1AE5600-7BE8-4FF5-BAB9-95B41E200756}" presName="node" presStyleLbl="node1" presStyleIdx="5" presStyleCnt="6">
        <dgm:presLayoutVars>
          <dgm:bulletEnabled val="1"/>
        </dgm:presLayoutVars>
      </dgm:prSet>
      <dgm:spPr/>
      <dgm:t>
        <a:bodyPr/>
        <a:lstStyle/>
        <a:p>
          <a:endParaRPr lang="en-US"/>
        </a:p>
      </dgm:t>
    </dgm:pt>
  </dgm:ptLst>
  <dgm:cxnLst>
    <dgm:cxn modelId="{0BD93A6E-A2D0-4063-A567-9F8240E602BE}" type="presOf" srcId="{C8ABAED2-4ADA-473E-BBAD-157EF4942B02}" destId="{57CD7CA0-6231-4A3D-B583-EC8991443F65}" srcOrd="0" destOrd="0" presId="urn:microsoft.com/office/officeart/2005/8/layout/default"/>
    <dgm:cxn modelId="{9129494E-6E0A-479E-A442-476DD84B0974}" type="presOf" srcId="{4DC482E6-4B38-4959-9C78-AAC598ECC2B9}" destId="{0A04F378-E4C8-4B16-9368-6DF18FD8DEDA}" srcOrd="0" destOrd="0" presId="urn:microsoft.com/office/officeart/2005/8/layout/default"/>
    <dgm:cxn modelId="{2BA73B40-1917-414F-A5DC-7F26BFFABF55}" srcId="{7325BB01-59D7-4453-9C98-730581121939}" destId="{6196D92D-F366-4A73-8D59-0DC1A02B610A}" srcOrd="2" destOrd="0" parTransId="{1E559968-A4FD-4094-93C1-C952DCBE98B3}" sibTransId="{309C87D5-130A-4654-84B9-250CD4BEF9B3}"/>
    <dgm:cxn modelId="{E778C466-0250-4C2F-A052-B468EE234277}" type="presOf" srcId="{78097008-8EEF-42E8-8B92-60E7B63B0E3D}" destId="{89FAB94D-8F9F-436D-B7B5-4A4339089579}" srcOrd="0" destOrd="0" presId="urn:microsoft.com/office/officeart/2005/8/layout/default"/>
    <dgm:cxn modelId="{335DF51F-4A2D-4BC8-BCAF-59FD922F5319}" type="presOf" srcId="{6196D92D-F366-4A73-8D59-0DC1A02B610A}" destId="{FFDF541D-9EDF-42CC-8CC4-A6DDEEE07418}" srcOrd="0" destOrd="0" presId="urn:microsoft.com/office/officeart/2005/8/layout/default"/>
    <dgm:cxn modelId="{3565C531-971E-40D6-877D-766D80BC7937}" type="presOf" srcId="{7325BB01-59D7-4453-9C98-730581121939}" destId="{F1A9188B-5290-44AC-A8A9-0CFED151FFE7}" srcOrd="0" destOrd="0" presId="urn:microsoft.com/office/officeart/2005/8/layout/default"/>
    <dgm:cxn modelId="{AF27F3CC-6464-490F-9BF6-E29823C0D29D}" srcId="{4DC482E6-4B38-4959-9C78-AAC598ECC2B9}" destId="{708ABF29-9D17-46AE-B494-22CD9E9802DC}" srcOrd="0" destOrd="0" parTransId="{D1DE0664-B9B1-49D4-951D-4362A59C32CD}" sibTransId="{05A72B42-43BC-49E6-BAAA-FEBEDFCCF87B}"/>
    <dgm:cxn modelId="{36FCB2BF-A220-421C-B132-6795C5D1DC79}" srcId="{7325BB01-59D7-4453-9C98-730581121939}" destId="{78097008-8EEF-42E8-8B92-60E7B63B0E3D}" srcOrd="4" destOrd="0" parTransId="{602F073E-9D19-469D-9A05-A7F3517BA479}" sibTransId="{4FC28BDD-BB36-453D-8689-1BCF7C3BD2EA}"/>
    <dgm:cxn modelId="{9E7D6FC3-90EE-4F77-A142-A3DB0AD7737C}" srcId="{7325BB01-59D7-4453-9C98-730581121939}" destId="{E1FDF0A2-A0C0-4412-9231-67E78702CAA2}" srcOrd="3" destOrd="0" parTransId="{590E4EDC-C7D9-4B9B-A8F3-AD12A981ED8A}" sibTransId="{00F53CAC-27F4-4DCB-BF85-3813646A887E}"/>
    <dgm:cxn modelId="{8F8D292B-D476-4E50-93E5-C31D8BFA235E}" type="presOf" srcId="{E1FDF0A2-A0C0-4412-9231-67E78702CAA2}" destId="{89FC37C9-2B2A-4B18-BAAE-D78EB8E3AAF1}" srcOrd="0" destOrd="0" presId="urn:microsoft.com/office/officeart/2005/8/layout/default"/>
    <dgm:cxn modelId="{6DEFAD4D-D60B-43BF-B4B4-DF5EEEE97A72}" type="presOf" srcId="{D1AE5600-7BE8-4FF5-BAB9-95B41E200756}" destId="{9C4D1F9E-873D-49F5-90B9-023E9A090401}" srcOrd="0" destOrd="0" presId="urn:microsoft.com/office/officeart/2005/8/layout/default"/>
    <dgm:cxn modelId="{5BF6AB9F-BC5F-482F-9578-D1EF5706BB56}" srcId="{7325BB01-59D7-4453-9C98-730581121939}" destId="{D1AE5600-7BE8-4FF5-BAB9-95B41E200756}" srcOrd="5" destOrd="0" parTransId="{091F71B1-AF7F-4AE7-8EAA-419A0215CD79}" sibTransId="{CD7362E3-72AF-4D85-90B7-86C72FCB342B}"/>
    <dgm:cxn modelId="{A0422329-FB69-4105-A41C-09806D71F641}" srcId="{4DC482E6-4B38-4959-9C78-AAC598ECC2B9}" destId="{98C078DB-121C-45D6-9DEE-B843A3DB9D12}" srcOrd="2" destOrd="0" parTransId="{B11E3EAB-AA97-46B0-89AB-EDA29AB98581}" sibTransId="{79539494-9E4A-4470-877C-72D46FC92D30}"/>
    <dgm:cxn modelId="{9F89A83D-25FD-4998-9ADE-7E63BB886A09}" srcId="{7325BB01-59D7-4453-9C98-730581121939}" destId="{4DC482E6-4B38-4959-9C78-AAC598ECC2B9}" srcOrd="0" destOrd="0" parTransId="{764E46C1-AD47-4F3D-A4BB-D16DFCD809A1}" sibTransId="{379E4C60-B409-4B10-BAE5-3F16088D32BB}"/>
    <dgm:cxn modelId="{A011D3F9-D82C-40C6-997A-16B43D232210}" srcId="{4DC482E6-4B38-4959-9C78-AAC598ECC2B9}" destId="{BE5A7738-3AE7-456F-80AD-072FACB92945}" srcOrd="1" destOrd="0" parTransId="{68FE7BFE-ED78-4C1A-9577-1277C1BA83E8}" sibTransId="{E75FE4E8-A386-48D4-AD0E-AF847DD3447C}"/>
    <dgm:cxn modelId="{011E8C75-E849-44D4-8050-6E6748926417}" type="presOf" srcId="{BE5A7738-3AE7-456F-80AD-072FACB92945}" destId="{0A04F378-E4C8-4B16-9368-6DF18FD8DEDA}" srcOrd="0" destOrd="2" presId="urn:microsoft.com/office/officeart/2005/8/layout/default"/>
    <dgm:cxn modelId="{811B49A0-C1BB-46A2-9588-0490AEBB7FD5}" type="presOf" srcId="{98C078DB-121C-45D6-9DEE-B843A3DB9D12}" destId="{0A04F378-E4C8-4B16-9368-6DF18FD8DEDA}" srcOrd="0" destOrd="3" presId="urn:microsoft.com/office/officeart/2005/8/layout/default"/>
    <dgm:cxn modelId="{F6A13733-955B-4815-AFB9-8B9880CF6A4B}" srcId="{7325BB01-59D7-4453-9C98-730581121939}" destId="{C8ABAED2-4ADA-473E-BBAD-157EF4942B02}" srcOrd="1" destOrd="0" parTransId="{4E7712AE-2316-430F-9CD0-409ED6440DB0}" sibTransId="{BF415A66-E04B-4713-99B4-D4CB8E214D24}"/>
    <dgm:cxn modelId="{680F8DBF-8E2C-4B60-919B-4A7A4006B2BC}" type="presOf" srcId="{708ABF29-9D17-46AE-B494-22CD9E9802DC}" destId="{0A04F378-E4C8-4B16-9368-6DF18FD8DEDA}" srcOrd="0" destOrd="1" presId="urn:microsoft.com/office/officeart/2005/8/layout/default"/>
    <dgm:cxn modelId="{1595435F-F06F-4D25-917E-132551FDACA2}" type="presParOf" srcId="{F1A9188B-5290-44AC-A8A9-0CFED151FFE7}" destId="{0A04F378-E4C8-4B16-9368-6DF18FD8DEDA}" srcOrd="0" destOrd="0" presId="urn:microsoft.com/office/officeart/2005/8/layout/default"/>
    <dgm:cxn modelId="{364B6139-16C8-4755-99C0-B9B61FF0255B}" type="presParOf" srcId="{F1A9188B-5290-44AC-A8A9-0CFED151FFE7}" destId="{B6A2EA73-DC5E-4B54-B6C5-3C8397974E21}" srcOrd="1" destOrd="0" presId="urn:microsoft.com/office/officeart/2005/8/layout/default"/>
    <dgm:cxn modelId="{82B7A110-8C77-47FE-BEFA-5CDCC3F3CD45}" type="presParOf" srcId="{F1A9188B-5290-44AC-A8A9-0CFED151FFE7}" destId="{57CD7CA0-6231-4A3D-B583-EC8991443F65}" srcOrd="2" destOrd="0" presId="urn:microsoft.com/office/officeart/2005/8/layout/default"/>
    <dgm:cxn modelId="{D94FE973-AC22-43EC-9498-7E7C290982ED}" type="presParOf" srcId="{F1A9188B-5290-44AC-A8A9-0CFED151FFE7}" destId="{590D5E9B-0DB5-4550-8D00-02552567141C}" srcOrd="3" destOrd="0" presId="urn:microsoft.com/office/officeart/2005/8/layout/default"/>
    <dgm:cxn modelId="{4EE0114A-9C5E-4F5B-AA9B-35276E80E824}" type="presParOf" srcId="{F1A9188B-5290-44AC-A8A9-0CFED151FFE7}" destId="{FFDF541D-9EDF-42CC-8CC4-A6DDEEE07418}" srcOrd="4" destOrd="0" presId="urn:microsoft.com/office/officeart/2005/8/layout/default"/>
    <dgm:cxn modelId="{6D998969-A5F4-46B5-893E-8B36244DDE2E}" type="presParOf" srcId="{F1A9188B-5290-44AC-A8A9-0CFED151FFE7}" destId="{F33C8214-527A-4DC2-8BA7-8AD09D4D545E}" srcOrd="5" destOrd="0" presId="urn:microsoft.com/office/officeart/2005/8/layout/default"/>
    <dgm:cxn modelId="{025C4D29-1779-4496-B640-CAF264EB6724}" type="presParOf" srcId="{F1A9188B-5290-44AC-A8A9-0CFED151FFE7}" destId="{89FC37C9-2B2A-4B18-BAAE-D78EB8E3AAF1}" srcOrd="6" destOrd="0" presId="urn:microsoft.com/office/officeart/2005/8/layout/default"/>
    <dgm:cxn modelId="{40D3895E-6773-4E47-A294-B652284E21A1}" type="presParOf" srcId="{F1A9188B-5290-44AC-A8A9-0CFED151FFE7}" destId="{6D7D8E42-FDA3-425B-A3A0-58AC174631ED}" srcOrd="7" destOrd="0" presId="urn:microsoft.com/office/officeart/2005/8/layout/default"/>
    <dgm:cxn modelId="{41E6CF68-FB09-43D8-8044-F470D982AC5D}" type="presParOf" srcId="{F1A9188B-5290-44AC-A8A9-0CFED151FFE7}" destId="{89FAB94D-8F9F-436D-B7B5-4A4339089579}" srcOrd="8" destOrd="0" presId="urn:microsoft.com/office/officeart/2005/8/layout/default"/>
    <dgm:cxn modelId="{7E338A36-9757-4D7E-AE96-5A541C0E2CC1}" type="presParOf" srcId="{F1A9188B-5290-44AC-A8A9-0CFED151FFE7}" destId="{83AF47DC-AFD6-467C-872C-DD7ACDDBC406}" srcOrd="9" destOrd="0" presId="urn:microsoft.com/office/officeart/2005/8/layout/default"/>
    <dgm:cxn modelId="{C8738334-FF59-4254-B7FC-DC356507CEFC}" type="presParOf" srcId="{F1A9188B-5290-44AC-A8A9-0CFED151FFE7}" destId="{9C4D1F9E-873D-49F5-90B9-023E9A09040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F3DF6-DEC2-4B52-A37D-3F7F8C5FA6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583A638-ED15-4C50-9001-C37E9F1D3F0F}">
      <dgm:prSet/>
      <dgm:spPr/>
      <dgm:t>
        <a:bodyPr/>
        <a:lstStyle/>
        <a:p>
          <a:r>
            <a:rPr lang="en-US" dirty="0"/>
            <a:t>COE or DC is not only for High End audits like ILFS or Satyam</a:t>
          </a:r>
        </a:p>
      </dgm:t>
    </dgm:pt>
    <dgm:pt modelId="{E537FEA0-DF72-426F-BC97-60DA6F9D4CFF}" type="parTrans" cxnId="{F21C9BB7-E7F3-4F24-9068-C2273960975A}">
      <dgm:prSet/>
      <dgm:spPr/>
      <dgm:t>
        <a:bodyPr/>
        <a:lstStyle/>
        <a:p>
          <a:endParaRPr lang="en-US"/>
        </a:p>
      </dgm:t>
    </dgm:pt>
    <dgm:pt modelId="{5943BEE5-B5ED-4684-8343-ED4E36AE3CBD}" type="sibTrans" cxnId="{F21C9BB7-E7F3-4F24-9068-C2273960975A}">
      <dgm:prSet/>
      <dgm:spPr/>
      <dgm:t>
        <a:bodyPr/>
        <a:lstStyle/>
        <a:p>
          <a:endParaRPr lang="en-US"/>
        </a:p>
      </dgm:t>
    </dgm:pt>
    <dgm:pt modelId="{B9133CD2-C44E-4EB5-A62F-0C55AACDF52A}">
      <dgm:prSet/>
      <dgm:spPr/>
      <dgm:t>
        <a:bodyPr/>
        <a:lstStyle/>
        <a:p>
          <a:r>
            <a:rPr lang="en-US"/>
            <a:t>Day to day certifications are raked up</a:t>
          </a:r>
        </a:p>
      </dgm:t>
    </dgm:pt>
    <dgm:pt modelId="{07E1594A-3FA9-4C04-8607-E9D72E108724}" type="parTrans" cxnId="{CBAB6B1C-5EA5-4608-9808-C60E549DAB06}">
      <dgm:prSet/>
      <dgm:spPr/>
      <dgm:t>
        <a:bodyPr/>
        <a:lstStyle/>
        <a:p>
          <a:endParaRPr lang="en-US"/>
        </a:p>
      </dgm:t>
    </dgm:pt>
    <dgm:pt modelId="{C99605A7-51A7-4CCE-83CD-B6DE6C37A4C6}" type="sibTrans" cxnId="{CBAB6B1C-5EA5-4608-9808-C60E549DAB06}">
      <dgm:prSet/>
      <dgm:spPr/>
      <dgm:t>
        <a:bodyPr/>
        <a:lstStyle/>
        <a:p>
          <a:endParaRPr lang="en-US"/>
        </a:p>
      </dgm:t>
    </dgm:pt>
    <dgm:pt modelId="{9DF88957-6A56-41CA-BB36-431713EC124C}">
      <dgm:prSet/>
      <dgm:spPr/>
      <dgm:t>
        <a:bodyPr/>
        <a:lstStyle/>
        <a:p>
          <a:r>
            <a:rPr lang="en-US"/>
            <a:t>Bank concurrent audits – Increasing Menace</a:t>
          </a:r>
        </a:p>
      </dgm:t>
    </dgm:pt>
    <dgm:pt modelId="{2A61DAA6-1E52-43B8-AFA1-FD59D927515A}" type="parTrans" cxnId="{1EC76577-E93F-477A-8F13-38B5ABD43FEC}">
      <dgm:prSet/>
      <dgm:spPr/>
      <dgm:t>
        <a:bodyPr/>
        <a:lstStyle/>
        <a:p>
          <a:endParaRPr lang="en-US"/>
        </a:p>
      </dgm:t>
    </dgm:pt>
    <dgm:pt modelId="{85F7D360-EFDC-40C4-8930-91AFE4004405}" type="sibTrans" cxnId="{1EC76577-E93F-477A-8F13-38B5ABD43FEC}">
      <dgm:prSet/>
      <dgm:spPr/>
      <dgm:t>
        <a:bodyPr/>
        <a:lstStyle/>
        <a:p>
          <a:endParaRPr lang="en-US"/>
        </a:p>
      </dgm:t>
    </dgm:pt>
    <dgm:pt modelId="{BBC98EF7-C03A-42DC-9581-1C7399E9C495}">
      <dgm:prSet/>
      <dgm:spPr/>
      <dgm:t>
        <a:bodyPr/>
        <a:lstStyle/>
        <a:p>
          <a:r>
            <a:rPr lang="en-US"/>
            <a:t>Trusts and Societies – Disputes among members</a:t>
          </a:r>
        </a:p>
      </dgm:t>
    </dgm:pt>
    <dgm:pt modelId="{DFE6ED3E-49CF-4264-A3FF-887695BBD84C}" type="parTrans" cxnId="{0FBF1644-C0E1-4354-9800-E0421AE19F91}">
      <dgm:prSet/>
      <dgm:spPr/>
      <dgm:t>
        <a:bodyPr/>
        <a:lstStyle/>
        <a:p>
          <a:endParaRPr lang="en-US"/>
        </a:p>
      </dgm:t>
    </dgm:pt>
    <dgm:pt modelId="{C9A55F55-5950-45E1-B1A4-AF1E6157057F}" type="sibTrans" cxnId="{0FBF1644-C0E1-4354-9800-E0421AE19F91}">
      <dgm:prSet/>
      <dgm:spPr/>
      <dgm:t>
        <a:bodyPr/>
        <a:lstStyle/>
        <a:p>
          <a:endParaRPr lang="en-US"/>
        </a:p>
      </dgm:t>
    </dgm:pt>
    <dgm:pt modelId="{A372C06A-4AE9-452C-B11C-DF45A35C59FE}">
      <dgm:prSet/>
      <dgm:spPr/>
      <dgm:t>
        <a:bodyPr/>
        <a:lstStyle/>
        <a:p>
          <a:r>
            <a:rPr lang="en-US"/>
            <a:t>And Now Bank Branch Audits can trigger – Lots of commitments by Branch Auditors</a:t>
          </a:r>
        </a:p>
      </dgm:t>
    </dgm:pt>
    <dgm:pt modelId="{1A212B40-6163-4587-BF97-E791988EAA2D}" type="parTrans" cxnId="{2C7F2AEC-D714-4D86-90CD-1FCD0A9AD20E}">
      <dgm:prSet/>
      <dgm:spPr/>
      <dgm:t>
        <a:bodyPr/>
        <a:lstStyle/>
        <a:p>
          <a:endParaRPr lang="en-US"/>
        </a:p>
      </dgm:t>
    </dgm:pt>
    <dgm:pt modelId="{058FB6F4-4337-4900-A261-69156097E67F}" type="sibTrans" cxnId="{2C7F2AEC-D714-4D86-90CD-1FCD0A9AD20E}">
      <dgm:prSet/>
      <dgm:spPr/>
      <dgm:t>
        <a:bodyPr/>
        <a:lstStyle/>
        <a:p>
          <a:endParaRPr lang="en-US"/>
        </a:p>
      </dgm:t>
    </dgm:pt>
    <dgm:pt modelId="{67884839-2FFD-4C56-BF91-33A4AB8C68D3}" type="pres">
      <dgm:prSet presAssocID="{551F3DF6-DEC2-4B52-A37D-3F7F8C5FA684}" presName="outerComposite" presStyleCnt="0">
        <dgm:presLayoutVars>
          <dgm:chMax val="5"/>
          <dgm:dir/>
          <dgm:resizeHandles val="exact"/>
        </dgm:presLayoutVars>
      </dgm:prSet>
      <dgm:spPr/>
      <dgm:t>
        <a:bodyPr/>
        <a:lstStyle/>
        <a:p>
          <a:endParaRPr lang="en-US"/>
        </a:p>
      </dgm:t>
    </dgm:pt>
    <dgm:pt modelId="{AADDA2F0-BB7D-4D31-AD3F-85DF805AD15E}" type="pres">
      <dgm:prSet presAssocID="{551F3DF6-DEC2-4B52-A37D-3F7F8C5FA684}" presName="dummyMaxCanvas" presStyleCnt="0">
        <dgm:presLayoutVars/>
      </dgm:prSet>
      <dgm:spPr/>
    </dgm:pt>
    <dgm:pt modelId="{1E3FDAFC-3B54-4EEC-A9AA-251BB630D40F}" type="pres">
      <dgm:prSet presAssocID="{551F3DF6-DEC2-4B52-A37D-3F7F8C5FA684}" presName="FiveNodes_1" presStyleLbl="node1" presStyleIdx="0" presStyleCnt="5">
        <dgm:presLayoutVars>
          <dgm:bulletEnabled val="1"/>
        </dgm:presLayoutVars>
      </dgm:prSet>
      <dgm:spPr/>
      <dgm:t>
        <a:bodyPr/>
        <a:lstStyle/>
        <a:p>
          <a:endParaRPr lang="en-US"/>
        </a:p>
      </dgm:t>
    </dgm:pt>
    <dgm:pt modelId="{9C354E4C-FA3A-4220-9304-CA1156DBD660}" type="pres">
      <dgm:prSet presAssocID="{551F3DF6-DEC2-4B52-A37D-3F7F8C5FA684}" presName="FiveNodes_2" presStyleLbl="node1" presStyleIdx="1" presStyleCnt="5">
        <dgm:presLayoutVars>
          <dgm:bulletEnabled val="1"/>
        </dgm:presLayoutVars>
      </dgm:prSet>
      <dgm:spPr/>
      <dgm:t>
        <a:bodyPr/>
        <a:lstStyle/>
        <a:p>
          <a:endParaRPr lang="en-US"/>
        </a:p>
      </dgm:t>
    </dgm:pt>
    <dgm:pt modelId="{BFBEA413-849D-41EE-8701-1812AEC14644}" type="pres">
      <dgm:prSet presAssocID="{551F3DF6-DEC2-4B52-A37D-3F7F8C5FA684}" presName="FiveNodes_3" presStyleLbl="node1" presStyleIdx="2" presStyleCnt="5">
        <dgm:presLayoutVars>
          <dgm:bulletEnabled val="1"/>
        </dgm:presLayoutVars>
      </dgm:prSet>
      <dgm:spPr/>
      <dgm:t>
        <a:bodyPr/>
        <a:lstStyle/>
        <a:p>
          <a:endParaRPr lang="en-US"/>
        </a:p>
      </dgm:t>
    </dgm:pt>
    <dgm:pt modelId="{11AE9757-BF33-42AB-AA02-D863555A36A5}" type="pres">
      <dgm:prSet presAssocID="{551F3DF6-DEC2-4B52-A37D-3F7F8C5FA684}" presName="FiveNodes_4" presStyleLbl="node1" presStyleIdx="3" presStyleCnt="5">
        <dgm:presLayoutVars>
          <dgm:bulletEnabled val="1"/>
        </dgm:presLayoutVars>
      </dgm:prSet>
      <dgm:spPr/>
      <dgm:t>
        <a:bodyPr/>
        <a:lstStyle/>
        <a:p>
          <a:endParaRPr lang="en-US"/>
        </a:p>
      </dgm:t>
    </dgm:pt>
    <dgm:pt modelId="{70FF32F4-88D1-4FE0-BE62-3A32D9EEB7AF}" type="pres">
      <dgm:prSet presAssocID="{551F3DF6-DEC2-4B52-A37D-3F7F8C5FA684}" presName="FiveNodes_5" presStyleLbl="node1" presStyleIdx="4" presStyleCnt="5">
        <dgm:presLayoutVars>
          <dgm:bulletEnabled val="1"/>
        </dgm:presLayoutVars>
      </dgm:prSet>
      <dgm:spPr/>
      <dgm:t>
        <a:bodyPr/>
        <a:lstStyle/>
        <a:p>
          <a:endParaRPr lang="en-US"/>
        </a:p>
      </dgm:t>
    </dgm:pt>
    <dgm:pt modelId="{7A7401DB-99F9-47D1-A2EE-EC391C494B2C}" type="pres">
      <dgm:prSet presAssocID="{551F3DF6-DEC2-4B52-A37D-3F7F8C5FA684}" presName="FiveConn_1-2" presStyleLbl="fgAccFollowNode1" presStyleIdx="0" presStyleCnt="4">
        <dgm:presLayoutVars>
          <dgm:bulletEnabled val="1"/>
        </dgm:presLayoutVars>
      </dgm:prSet>
      <dgm:spPr/>
      <dgm:t>
        <a:bodyPr/>
        <a:lstStyle/>
        <a:p>
          <a:endParaRPr lang="en-US"/>
        </a:p>
      </dgm:t>
    </dgm:pt>
    <dgm:pt modelId="{33A9D0CB-06CF-4957-8548-F71E1E1EB54A}" type="pres">
      <dgm:prSet presAssocID="{551F3DF6-DEC2-4B52-A37D-3F7F8C5FA684}" presName="FiveConn_2-3" presStyleLbl="fgAccFollowNode1" presStyleIdx="1" presStyleCnt="4">
        <dgm:presLayoutVars>
          <dgm:bulletEnabled val="1"/>
        </dgm:presLayoutVars>
      </dgm:prSet>
      <dgm:spPr/>
      <dgm:t>
        <a:bodyPr/>
        <a:lstStyle/>
        <a:p>
          <a:endParaRPr lang="en-US"/>
        </a:p>
      </dgm:t>
    </dgm:pt>
    <dgm:pt modelId="{95867CF9-13C3-4533-8CE7-6C8FE9D87C0B}" type="pres">
      <dgm:prSet presAssocID="{551F3DF6-DEC2-4B52-A37D-3F7F8C5FA684}" presName="FiveConn_3-4" presStyleLbl="fgAccFollowNode1" presStyleIdx="2" presStyleCnt="4">
        <dgm:presLayoutVars>
          <dgm:bulletEnabled val="1"/>
        </dgm:presLayoutVars>
      </dgm:prSet>
      <dgm:spPr/>
      <dgm:t>
        <a:bodyPr/>
        <a:lstStyle/>
        <a:p>
          <a:endParaRPr lang="en-US"/>
        </a:p>
      </dgm:t>
    </dgm:pt>
    <dgm:pt modelId="{FB0D95D7-06FC-4D3A-8ADD-8E2430C013C8}" type="pres">
      <dgm:prSet presAssocID="{551F3DF6-DEC2-4B52-A37D-3F7F8C5FA684}" presName="FiveConn_4-5" presStyleLbl="fgAccFollowNode1" presStyleIdx="3" presStyleCnt="4">
        <dgm:presLayoutVars>
          <dgm:bulletEnabled val="1"/>
        </dgm:presLayoutVars>
      </dgm:prSet>
      <dgm:spPr/>
      <dgm:t>
        <a:bodyPr/>
        <a:lstStyle/>
        <a:p>
          <a:endParaRPr lang="en-US"/>
        </a:p>
      </dgm:t>
    </dgm:pt>
    <dgm:pt modelId="{0916010C-05BB-4BE2-9EB6-3C3674A9EB96}" type="pres">
      <dgm:prSet presAssocID="{551F3DF6-DEC2-4B52-A37D-3F7F8C5FA684}" presName="FiveNodes_1_text" presStyleLbl="node1" presStyleIdx="4" presStyleCnt="5">
        <dgm:presLayoutVars>
          <dgm:bulletEnabled val="1"/>
        </dgm:presLayoutVars>
      </dgm:prSet>
      <dgm:spPr/>
      <dgm:t>
        <a:bodyPr/>
        <a:lstStyle/>
        <a:p>
          <a:endParaRPr lang="en-US"/>
        </a:p>
      </dgm:t>
    </dgm:pt>
    <dgm:pt modelId="{923872E2-2152-4411-B386-1ECE283DE7AB}" type="pres">
      <dgm:prSet presAssocID="{551F3DF6-DEC2-4B52-A37D-3F7F8C5FA684}" presName="FiveNodes_2_text" presStyleLbl="node1" presStyleIdx="4" presStyleCnt="5">
        <dgm:presLayoutVars>
          <dgm:bulletEnabled val="1"/>
        </dgm:presLayoutVars>
      </dgm:prSet>
      <dgm:spPr/>
      <dgm:t>
        <a:bodyPr/>
        <a:lstStyle/>
        <a:p>
          <a:endParaRPr lang="en-US"/>
        </a:p>
      </dgm:t>
    </dgm:pt>
    <dgm:pt modelId="{67A78799-95A7-48FA-A3CF-E659A542705A}" type="pres">
      <dgm:prSet presAssocID="{551F3DF6-DEC2-4B52-A37D-3F7F8C5FA684}" presName="FiveNodes_3_text" presStyleLbl="node1" presStyleIdx="4" presStyleCnt="5">
        <dgm:presLayoutVars>
          <dgm:bulletEnabled val="1"/>
        </dgm:presLayoutVars>
      </dgm:prSet>
      <dgm:spPr/>
      <dgm:t>
        <a:bodyPr/>
        <a:lstStyle/>
        <a:p>
          <a:endParaRPr lang="en-US"/>
        </a:p>
      </dgm:t>
    </dgm:pt>
    <dgm:pt modelId="{C45D0F53-8990-4D6D-AD3B-B16273D3C799}" type="pres">
      <dgm:prSet presAssocID="{551F3DF6-DEC2-4B52-A37D-3F7F8C5FA684}" presName="FiveNodes_4_text" presStyleLbl="node1" presStyleIdx="4" presStyleCnt="5">
        <dgm:presLayoutVars>
          <dgm:bulletEnabled val="1"/>
        </dgm:presLayoutVars>
      </dgm:prSet>
      <dgm:spPr/>
      <dgm:t>
        <a:bodyPr/>
        <a:lstStyle/>
        <a:p>
          <a:endParaRPr lang="en-US"/>
        </a:p>
      </dgm:t>
    </dgm:pt>
    <dgm:pt modelId="{0DB24276-7A02-4B4D-8DFD-D3C9452BD589}" type="pres">
      <dgm:prSet presAssocID="{551F3DF6-DEC2-4B52-A37D-3F7F8C5FA684}" presName="FiveNodes_5_text" presStyleLbl="node1" presStyleIdx="4" presStyleCnt="5">
        <dgm:presLayoutVars>
          <dgm:bulletEnabled val="1"/>
        </dgm:presLayoutVars>
      </dgm:prSet>
      <dgm:spPr/>
      <dgm:t>
        <a:bodyPr/>
        <a:lstStyle/>
        <a:p>
          <a:endParaRPr lang="en-US"/>
        </a:p>
      </dgm:t>
    </dgm:pt>
  </dgm:ptLst>
  <dgm:cxnLst>
    <dgm:cxn modelId="{9646FFF1-99C7-4D29-9F71-9D86842AD7EA}" type="presOf" srcId="{E583A638-ED15-4C50-9001-C37E9F1D3F0F}" destId="{1E3FDAFC-3B54-4EEC-A9AA-251BB630D40F}" srcOrd="0" destOrd="0" presId="urn:microsoft.com/office/officeart/2005/8/layout/vProcess5"/>
    <dgm:cxn modelId="{A4A1CE27-D547-436D-96F5-1EED4E8392D0}" type="presOf" srcId="{BBC98EF7-C03A-42DC-9581-1C7399E9C495}" destId="{11AE9757-BF33-42AB-AA02-D863555A36A5}" srcOrd="0" destOrd="0" presId="urn:microsoft.com/office/officeart/2005/8/layout/vProcess5"/>
    <dgm:cxn modelId="{FD9A1C18-2988-482B-87C7-E64765910C03}" type="presOf" srcId="{C9A55F55-5950-45E1-B1A4-AF1E6157057F}" destId="{FB0D95D7-06FC-4D3A-8ADD-8E2430C013C8}" srcOrd="0" destOrd="0" presId="urn:microsoft.com/office/officeart/2005/8/layout/vProcess5"/>
    <dgm:cxn modelId="{0FBF1644-C0E1-4354-9800-E0421AE19F91}" srcId="{551F3DF6-DEC2-4B52-A37D-3F7F8C5FA684}" destId="{BBC98EF7-C03A-42DC-9581-1C7399E9C495}" srcOrd="3" destOrd="0" parTransId="{DFE6ED3E-49CF-4264-A3FF-887695BBD84C}" sibTransId="{C9A55F55-5950-45E1-B1A4-AF1E6157057F}"/>
    <dgm:cxn modelId="{F9B80380-E961-4EED-9DB7-DE70BC43871E}" type="presOf" srcId="{C99605A7-51A7-4CCE-83CD-B6DE6C37A4C6}" destId="{33A9D0CB-06CF-4957-8548-F71E1E1EB54A}" srcOrd="0" destOrd="0" presId="urn:microsoft.com/office/officeart/2005/8/layout/vProcess5"/>
    <dgm:cxn modelId="{DEAD3759-C237-4A3B-9813-C9C1ED2CFCE9}" type="presOf" srcId="{85F7D360-EFDC-40C4-8930-91AFE4004405}" destId="{95867CF9-13C3-4533-8CE7-6C8FE9D87C0B}" srcOrd="0" destOrd="0" presId="urn:microsoft.com/office/officeart/2005/8/layout/vProcess5"/>
    <dgm:cxn modelId="{2C7F2AEC-D714-4D86-90CD-1FCD0A9AD20E}" srcId="{551F3DF6-DEC2-4B52-A37D-3F7F8C5FA684}" destId="{A372C06A-4AE9-452C-B11C-DF45A35C59FE}" srcOrd="4" destOrd="0" parTransId="{1A212B40-6163-4587-BF97-E791988EAA2D}" sibTransId="{058FB6F4-4337-4900-A261-69156097E67F}"/>
    <dgm:cxn modelId="{F21C9BB7-E7F3-4F24-9068-C2273960975A}" srcId="{551F3DF6-DEC2-4B52-A37D-3F7F8C5FA684}" destId="{E583A638-ED15-4C50-9001-C37E9F1D3F0F}" srcOrd="0" destOrd="0" parTransId="{E537FEA0-DF72-426F-BC97-60DA6F9D4CFF}" sibTransId="{5943BEE5-B5ED-4684-8343-ED4E36AE3CBD}"/>
    <dgm:cxn modelId="{BCE69DE8-18A5-4C57-9B4D-084ED460EB5A}" type="presOf" srcId="{A372C06A-4AE9-452C-B11C-DF45A35C59FE}" destId="{0DB24276-7A02-4B4D-8DFD-D3C9452BD589}" srcOrd="1" destOrd="0" presId="urn:microsoft.com/office/officeart/2005/8/layout/vProcess5"/>
    <dgm:cxn modelId="{1782A287-7A63-401D-A3E0-2644B14679EF}" type="presOf" srcId="{B9133CD2-C44E-4EB5-A62F-0C55AACDF52A}" destId="{9C354E4C-FA3A-4220-9304-CA1156DBD660}" srcOrd="0" destOrd="0" presId="urn:microsoft.com/office/officeart/2005/8/layout/vProcess5"/>
    <dgm:cxn modelId="{E9222C60-AB6B-4D87-8294-C0C62B820F18}" type="presOf" srcId="{9DF88957-6A56-41CA-BB36-431713EC124C}" destId="{67A78799-95A7-48FA-A3CF-E659A542705A}" srcOrd="1" destOrd="0" presId="urn:microsoft.com/office/officeart/2005/8/layout/vProcess5"/>
    <dgm:cxn modelId="{DAD6890C-7CC9-4413-9FFC-9B8F05173CD3}" type="presOf" srcId="{9DF88957-6A56-41CA-BB36-431713EC124C}" destId="{BFBEA413-849D-41EE-8701-1812AEC14644}" srcOrd="0" destOrd="0" presId="urn:microsoft.com/office/officeart/2005/8/layout/vProcess5"/>
    <dgm:cxn modelId="{CBAB6B1C-5EA5-4608-9808-C60E549DAB06}" srcId="{551F3DF6-DEC2-4B52-A37D-3F7F8C5FA684}" destId="{B9133CD2-C44E-4EB5-A62F-0C55AACDF52A}" srcOrd="1" destOrd="0" parTransId="{07E1594A-3FA9-4C04-8607-E9D72E108724}" sibTransId="{C99605A7-51A7-4CCE-83CD-B6DE6C37A4C6}"/>
    <dgm:cxn modelId="{1EC76577-E93F-477A-8F13-38B5ABD43FEC}" srcId="{551F3DF6-DEC2-4B52-A37D-3F7F8C5FA684}" destId="{9DF88957-6A56-41CA-BB36-431713EC124C}" srcOrd="2" destOrd="0" parTransId="{2A61DAA6-1E52-43B8-AFA1-FD59D927515A}" sibTransId="{85F7D360-EFDC-40C4-8930-91AFE4004405}"/>
    <dgm:cxn modelId="{B9D5B305-DB6B-430D-B45F-D02C519C3230}" type="presOf" srcId="{BBC98EF7-C03A-42DC-9581-1C7399E9C495}" destId="{C45D0F53-8990-4D6D-AD3B-B16273D3C799}" srcOrd="1" destOrd="0" presId="urn:microsoft.com/office/officeart/2005/8/layout/vProcess5"/>
    <dgm:cxn modelId="{DA192DC4-D983-4E5A-B215-885F35C09FC6}" type="presOf" srcId="{5943BEE5-B5ED-4684-8343-ED4E36AE3CBD}" destId="{7A7401DB-99F9-47D1-A2EE-EC391C494B2C}" srcOrd="0" destOrd="0" presId="urn:microsoft.com/office/officeart/2005/8/layout/vProcess5"/>
    <dgm:cxn modelId="{2DAC313D-28BA-4051-85D5-96E5DBBB8124}" type="presOf" srcId="{551F3DF6-DEC2-4B52-A37D-3F7F8C5FA684}" destId="{67884839-2FFD-4C56-BF91-33A4AB8C68D3}" srcOrd="0" destOrd="0" presId="urn:microsoft.com/office/officeart/2005/8/layout/vProcess5"/>
    <dgm:cxn modelId="{7F342ED1-9C11-4231-9BAD-1A3285CE5515}" type="presOf" srcId="{E583A638-ED15-4C50-9001-C37E9F1D3F0F}" destId="{0916010C-05BB-4BE2-9EB6-3C3674A9EB96}" srcOrd="1" destOrd="0" presId="urn:microsoft.com/office/officeart/2005/8/layout/vProcess5"/>
    <dgm:cxn modelId="{9FE6D2D5-B070-4017-A07A-7CF14181A5FF}" type="presOf" srcId="{B9133CD2-C44E-4EB5-A62F-0C55AACDF52A}" destId="{923872E2-2152-4411-B386-1ECE283DE7AB}" srcOrd="1" destOrd="0" presId="urn:microsoft.com/office/officeart/2005/8/layout/vProcess5"/>
    <dgm:cxn modelId="{F2EF13BA-C6E6-4C00-A34F-DC81896666EE}" type="presOf" srcId="{A372C06A-4AE9-452C-B11C-DF45A35C59FE}" destId="{70FF32F4-88D1-4FE0-BE62-3A32D9EEB7AF}" srcOrd="0" destOrd="0" presId="urn:microsoft.com/office/officeart/2005/8/layout/vProcess5"/>
    <dgm:cxn modelId="{8CA3C2AA-1C39-4709-A11C-503A6BE69861}" type="presParOf" srcId="{67884839-2FFD-4C56-BF91-33A4AB8C68D3}" destId="{AADDA2F0-BB7D-4D31-AD3F-85DF805AD15E}" srcOrd="0" destOrd="0" presId="urn:microsoft.com/office/officeart/2005/8/layout/vProcess5"/>
    <dgm:cxn modelId="{65C3F693-E56B-431D-9A2D-1BD263152515}" type="presParOf" srcId="{67884839-2FFD-4C56-BF91-33A4AB8C68D3}" destId="{1E3FDAFC-3B54-4EEC-A9AA-251BB630D40F}" srcOrd="1" destOrd="0" presId="urn:microsoft.com/office/officeart/2005/8/layout/vProcess5"/>
    <dgm:cxn modelId="{0146A794-31AE-4F03-AA0F-9DB9BCF6A3DB}" type="presParOf" srcId="{67884839-2FFD-4C56-BF91-33A4AB8C68D3}" destId="{9C354E4C-FA3A-4220-9304-CA1156DBD660}" srcOrd="2" destOrd="0" presId="urn:microsoft.com/office/officeart/2005/8/layout/vProcess5"/>
    <dgm:cxn modelId="{DD0DD7BB-1FC1-4FA8-B896-858F4AA2BD1F}" type="presParOf" srcId="{67884839-2FFD-4C56-BF91-33A4AB8C68D3}" destId="{BFBEA413-849D-41EE-8701-1812AEC14644}" srcOrd="3" destOrd="0" presId="urn:microsoft.com/office/officeart/2005/8/layout/vProcess5"/>
    <dgm:cxn modelId="{00FB6C5F-4C54-4C8B-A37D-B319C4F76680}" type="presParOf" srcId="{67884839-2FFD-4C56-BF91-33A4AB8C68D3}" destId="{11AE9757-BF33-42AB-AA02-D863555A36A5}" srcOrd="4" destOrd="0" presId="urn:microsoft.com/office/officeart/2005/8/layout/vProcess5"/>
    <dgm:cxn modelId="{7F7F7A0A-929B-444D-B2BE-F429E6C88BC1}" type="presParOf" srcId="{67884839-2FFD-4C56-BF91-33A4AB8C68D3}" destId="{70FF32F4-88D1-4FE0-BE62-3A32D9EEB7AF}" srcOrd="5" destOrd="0" presId="urn:microsoft.com/office/officeart/2005/8/layout/vProcess5"/>
    <dgm:cxn modelId="{9A9AD81F-0EEF-40A2-91CE-3D4A8F06D3F1}" type="presParOf" srcId="{67884839-2FFD-4C56-BF91-33A4AB8C68D3}" destId="{7A7401DB-99F9-47D1-A2EE-EC391C494B2C}" srcOrd="6" destOrd="0" presId="urn:microsoft.com/office/officeart/2005/8/layout/vProcess5"/>
    <dgm:cxn modelId="{03AC517B-68D2-4CA7-A0A8-2EA6718143D7}" type="presParOf" srcId="{67884839-2FFD-4C56-BF91-33A4AB8C68D3}" destId="{33A9D0CB-06CF-4957-8548-F71E1E1EB54A}" srcOrd="7" destOrd="0" presId="urn:microsoft.com/office/officeart/2005/8/layout/vProcess5"/>
    <dgm:cxn modelId="{D890F115-A43B-4301-A664-951B03C33F09}" type="presParOf" srcId="{67884839-2FFD-4C56-BF91-33A4AB8C68D3}" destId="{95867CF9-13C3-4533-8CE7-6C8FE9D87C0B}" srcOrd="8" destOrd="0" presId="urn:microsoft.com/office/officeart/2005/8/layout/vProcess5"/>
    <dgm:cxn modelId="{C196DCA0-124C-4F98-B501-69E3236F0B61}" type="presParOf" srcId="{67884839-2FFD-4C56-BF91-33A4AB8C68D3}" destId="{FB0D95D7-06FC-4D3A-8ADD-8E2430C013C8}" srcOrd="9" destOrd="0" presId="urn:microsoft.com/office/officeart/2005/8/layout/vProcess5"/>
    <dgm:cxn modelId="{6F44D323-C44D-42D1-8594-5ED3715CD929}" type="presParOf" srcId="{67884839-2FFD-4C56-BF91-33A4AB8C68D3}" destId="{0916010C-05BB-4BE2-9EB6-3C3674A9EB96}" srcOrd="10" destOrd="0" presId="urn:microsoft.com/office/officeart/2005/8/layout/vProcess5"/>
    <dgm:cxn modelId="{33A983FC-0253-4BBF-8101-0DE2B8F846B2}" type="presParOf" srcId="{67884839-2FFD-4C56-BF91-33A4AB8C68D3}" destId="{923872E2-2152-4411-B386-1ECE283DE7AB}" srcOrd="11" destOrd="0" presId="urn:microsoft.com/office/officeart/2005/8/layout/vProcess5"/>
    <dgm:cxn modelId="{F494549B-03D2-4D40-AA31-56EACBBE5FE3}" type="presParOf" srcId="{67884839-2FFD-4C56-BF91-33A4AB8C68D3}" destId="{67A78799-95A7-48FA-A3CF-E659A542705A}" srcOrd="12" destOrd="0" presId="urn:microsoft.com/office/officeart/2005/8/layout/vProcess5"/>
    <dgm:cxn modelId="{36D78BFB-ABD8-428E-AF6A-A22655EB3C5C}" type="presParOf" srcId="{67884839-2FFD-4C56-BF91-33A4AB8C68D3}" destId="{C45D0F53-8990-4D6D-AD3B-B16273D3C799}" srcOrd="13" destOrd="0" presId="urn:microsoft.com/office/officeart/2005/8/layout/vProcess5"/>
    <dgm:cxn modelId="{925065D3-41D5-4C8D-8917-4E91971E9001}" type="presParOf" srcId="{67884839-2FFD-4C56-BF91-33A4AB8C68D3}" destId="{0DB24276-7A02-4B4D-8DFD-D3C9452BD58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F9AC-4D69-4CEB-9E62-FFA6A701212D}">
      <dsp:nvSpPr>
        <dsp:cNvPr id="0" name=""/>
        <dsp:cNvSpPr/>
      </dsp:nvSpPr>
      <dsp:spPr>
        <a:xfrm>
          <a:off x="362021"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(7): Advertisement of Professional and Other Achievements</a:t>
          </a:r>
        </a:p>
      </dsp:txBody>
      <dsp:txXfrm>
        <a:off x="362021" y="601"/>
        <a:ext cx="3221558" cy="1932934"/>
      </dsp:txXfrm>
    </dsp:sp>
    <dsp:sp modelId="{8BE8D2B5-AAE6-4301-9CBC-43FD59ED3BD3}">
      <dsp:nvSpPr>
        <dsp:cNvPr id="0" name=""/>
        <dsp:cNvSpPr/>
      </dsp:nvSpPr>
      <dsp:spPr>
        <a:xfrm>
          <a:off x="3905735" y="601"/>
          <a:ext cx="3221558" cy="1932934"/>
        </a:xfrm>
        <a:prstGeom prst="rect">
          <a:avLst/>
        </a:prstGeom>
        <a:solidFill>
          <a:schemeClr val="accent2">
            <a:hueOff val="230261"/>
            <a:satOff val="-1585"/>
            <a:lumOff val="7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(8): Non Communication with Previous Auditor</a:t>
          </a:r>
        </a:p>
      </dsp:txBody>
      <dsp:txXfrm>
        <a:off x="3905735" y="601"/>
        <a:ext cx="3221558" cy="1932934"/>
      </dsp:txXfrm>
    </dsp:sp>
    <dsp:sp modelId="{D0A52C4A-2FCF-464B-A812-FC27CA144D72}">
      <dsp:nvSpPr>
        <dsp:cNvPr id="0" name=""/>
        <dsp:cNvSpPr/>
      </dsp:nvSpPr>
      <dsp:spPr>
        <a:xfrm>
          <a:off x="7449449" y="601"/>
          <a:ext cx="3221558" cy="1932934"/>
        </a:xfrm>
        <a:prstGeom prst="rect">
          <a:avLst/>
        </a:prstGeom>
        <a:solidFill>
          <a:schemeClr val="accent2">
            <a:hueOff val="460521"/>
            <a:satOff val="-3170"/>
            <a:lumOff val="14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(9): Accepting Audit Appointment without ascertaining Company Law compliance</a:t>
          </a:r>
        </a:p>
      </dsp:txBody>
      <dsp:txXfrm>
        <a:off x="7449449" y="601"/>
        <a:ext cx="3221558" cy="1932934"/>
      </dsp:txXfrm>
    </dsp:sp>
    <dsp:sp modelId="{B6D21270-8E93-4F71-B6D4-8F69F6847DDD}">
      <dsp:nvSpPr>
        <dsp:cNvPr id="0" name=""/>
        <dsp:cNvSpPr/>
      </dsp:nvSpPr>
      <dsp:spPr>
        <a:xfrm>
          <a:off x="362021" y="2255692"/>
          <a:ext cx="3221558" cy="1932934"/>
        </a:xfrm>
        <a:prstGeom prst="rect">
          <a:avLst/>
        </a:prstGeom>
        <a:solidFill>
          <a:schemeClr val="accent2">
            <a:hueOff val="690782"/>
            <a:satOff val="-4754"/>
            <a:lumOff val="22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(10): Charging Fees on the basis of Percentage or Contingencies</a:t>
          </a:r>
        </a:p>
      </dsp:txBody>
      <dsp:txXfrm>
        <a:off x="362021" y="2255692"/>
        <a:ext cx="3221558" cy="1932934"/>
      </dsp:txXfrm>
    </dsp:sp>
    <dsp:sp modelId="{5810E7FD-098B-4ECB-AB6A-EC732EF56361}">
      <dsp:nvSpPr>
        <dsp:cNvPr id="0" name=""/>
        <dsp:cNvSpPr/>
      </dsp:nvSpPr>
      <dsp:spPr>
        <a:xfrm>
          <a:off x="3905735" y="2255692"/>
          <a:ext cx="3221558" cy="1932934"/>
        </a:xfrm>
        <a:prstGeom prst="rect">
          <a:avLst/>
        </a:prstGeom>
        <a:solidFill>
          <a:schemeClr val="accent2">
            <a:hueOff val="921042"/>
            <a:satOff val="-6339"/>
            <a:lumOff val="29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(11): Engaging business/occupation other than CA</a:t>
          </a:r>
        </a:p>
      </dsp:txBody>
      <dsp:txXfrm>
        <a:off x="3905735" y="2255692"/>
        <a:ext cx="3221558" cy="1932934"/>
      </dsp:txXfrm>
    </dsp:sp>
    <dsp:sp modelId="{0FDF74F1-7E78-4E34-9B17-4B93897B6FEB}">
      <dsp:nvSpPr>
        <dsp:cNvPr id="0" name=""/>
        <dsp:cNvSpPr/>
      </dsp:nvSpPr>
      <dsp:spPr>
        <a:xfrm>
          <a:off x="7449449" y="2255692"/>
          <a:ext cx="3221558" cy="1932934"/>
        </a:xfrm>
        <a:prstGeom prst="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defRPr cap="all"/>
          </a:pPr>
          <a:r>
            <a:rPr lang="en-US" sz="2300" kern="1200"/>
            <a:t>Clause (12): Allowing Persons other than practicing CA to sign on his behalf</a:t>
          </a:r>
        </a:p>
      </dsp:txBody>
      <dsp:txXfrm>
        <a:off x="7449449" y="2255692"/>
        <a:ext cx="3221558" cy="1932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DA79-B297-4387-802C-E956D5817217}">
      <dsp:nvSpPr>
        <dsp:cNvPr id="0" name=""/>
        <dsp:cNvSpPr/>
      </dsp:nvSpPr>
      <dsp:spPr>
        <a:xfrm>
          <a:off x="0" y="360542"/>
          <a:ext cx="10942366" cy="16159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249" tIns="395732" rIns="84924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Direct FI in a client</a:t>
          </a:r>
          <a:endParaRPr lang="en-IN" sz="1900" kern="1200" dirty="0"/>
        </a:p>
        <a:p>
          <a:pPr marL="171450" lvl="1" indent="-171450" algn="l" defTabSz="844550">
            <a:lnSpc>
              <a:spcPct val="90000"/>
            </a:lnSpc>
            <a:spcBef>
              <a:spcPct val="0"/>
            </a:spcBef>
            <a:spcAft>
              <a:spcPct val="15000"/>
            </a:spcAft>
            <a:buChar char="••"/>
          </a:pPr>
          <a:r>
            <a:rPr lang="en-US" sz="1900" kern="1200" dirty="0"/>
            <a:t>Quoting a low fee to obtain a new engagement</a:t>
          </a:r>
          <a:endParaRPr lang="en-IN" sz="1900" kern="1200" dirty="0"/>
        </a:p>
        <a:p>
          <a:pPr marL="171450" lvl="1" indent="-171450" algn="l" defTabSz="844550">
            <a:lnSpc>
              <a:spcPct val="90000"/>
            </a:lnSpc>
            <a:spcBef>
              <a:spcPct val="0"/>
            </a:spcBef>
            <a:spcAft>
              <a:spcPct val="15000"/>
            </a:spcAft>
            <a:buChar char="••"/>
          </a:pPr>
          <a:r>
            <a:rPr lang="en-US" sz="1900" kern="1200" dirty="0"/>
            <a:t>Close business relationship with client</a:t>
          </a:r>
          <a:endParaRPr lang="en-IN" sz="1900" kern="1200" dirty="0"/>
        </a:p>
        <a:p>
          <a:pPr marL="171450" lvl="1" indent="-171450" algn="l" defTabSz="844550">
            <a:lnSpc>
              <a:spcPct val="90000"/>
            </a:lnSpc>
            <a:spcBef>
              <a:spcPct val="0"/>
            </a:spcBef>
            <a:spcAft>
              <a:spcPct val="15000"/>
            </a:spcAft>
            <a:buChar char="••"/>
          </a:pPr>
          <a:r>
            <a:rPr lang="en-US" sz="1900" kern="1200" dirty="0"/>
            <a:t>Access to confidential information that might be used for personal gain</a:t>
          </a:r>
          <a:endParaRPr lang="en-IN" sz="1900" kern="1200" dirty="0"/>
        </a:p>
      </dsp:txBody>
      <dsp:txXfrm>
        <a:off x="0" y="360542"/>
        <a:ext cx="10942366" cy="1615950"/>
      </dsp:txXfrm>
    </dsp:sp>
    <dsp:sp modelId="{AEAB7068-8349-4B30-9CB4-A4E86C30C388}">
      <dsp:nvSpPr>
        <dsp:cNvPr id="0" name=""/>
        <dsp:cNvSpPr/>
      </dsp:nvSpPr>
      <dsp:spPr>
        <a:xfrm>
          <a:off x="547118" y="80102"/>
          <a:ext cx="7659656"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517" tIns="0" rIns="289517" bIns="0" numCol="1" spcCol="1270" anchor="ctr" anchorCtr="0">
          <a:noAutofit/>
        </a:bodyPr>
        <a:lstStyle/>
        <a:p>
          <a:pPr lvl="0" algn="l" defTabSz="844550">
            <a:lnSpc>
              <a:spcPct val="90000"/>
            </a:lnSpc>
            <a:spcBef>
              <a:spcPct val="0"/>
            </a:spcBef>
            <a:spcAft>
              <a:spcPct val="35000"/>
            </a:spcAft>
          </a:pPr>
          <a:r>
            <a:rPr lang="en-US" sz="1900" kern="1200" dirty="0"/>
            <a:t>Self Interest Threats</a:t>
          </a:r>
          <a:endParaRPr lang="en-IN" sz="1900" kern="1200" dirty="0"/>
        </a:p>
      </dsp:txBody>
      <dsp:txXfrm>
        <a:off x="574498" y="107482"/>
        <a:ext cx="7604896" cy="506120"/>
      </dsp:txXfrm>
    </dsp:sp>
    <dsp:sp modelId="{F9A11BB8-F6E7-434C-A2AD-BCD5B7912655}">
      <dsp:nvSpPr>
        <dsp:cNvPr id="0" name=""/>
        <dsp:cNvSpPr/>
      </dsp:nvSpPr>
      <dsp:spPr>
        <a:xfrm>
          <a:off x="0" y="2359533"/>
          <a:ext cx="10942366" cy="1526174"/>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249" tIns="395732" rIns="84924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Issuing assurance report on effectiveness of operation of financial systems, after self implementing the above-mentioned systems</a:t>
          </a:r>
          <a:endParaRPr lang="en-IN" sz="1900" kern="1200" dirty="0"/>
        </a:p>
        <a:p>
          <a:pPr marL="171450" lvl="1" indent="-171450" algn="l" defTabSz="844550">
            <a:lnSpc>
              <a:spcPct val="90000"/>
            </a:lnSpc>
            <a:spcBef>
              <a:spcPct val="0"/>
            </a:spcBef>
            <a:spcAft>
              <a:spcPct val="15000"/>
            </a:spcAft>
            <a:buChar char="••"/>
          </a:pPr>
          <a:r>
            <a:rPr lang="en-US" sz="1900" kern="1200" dirty="0"/>
            <a:t>Prepared original data used to generate records that are the subject matter of assurance engagement</a:t>
          </a:r>
          <a:endParaRPr lang="en-IN" sz="1900" kern="1200" dirty="0"/>
        </a:p>
      </dsp:txBody>
      <dsp:txXfrm>
        <a:off x="0" y="2359533"/>
        <a:ext cx="10942366" cy="1526174"/>
      </dsp:txXfrm>
    </dsp:sp>
    <dsp:sp modelId="{22AF0AE8-9CA0-477F-A78A-2B855020703E}">
      <dsp:nvSpPr>
        <dsp:cNvPr id="0" name=""/>
        <dsp:cNvSpPr/>
      </dsp:nvSpPr>
      <dsp:spPr>
        <a:xfrm>
          <a:off x="547118" y="2079093"/>
          <a:ext cx="7659656"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517" tIns="0" rIns="289517" bIns="0" numCol="1" spcCol="1270" anchor="ctr" anchorCtr="0">
          <a:noAutofit/>
        </a:bodyPr>
        <a:lstStyle/>
        <a:p>
          <a:pPr lvl="0" algn="l" defTabSz="844550">
            <a:lnSpc>
              <a:spcPct val="90000"/>
            </a:lnSpc>
            <a:spcBef>
              <a:spcPct val="0"/>
            </a:spcBef>
            <a:spcAft>
              <a:spcPct val="35000"/>
            </a:spcAft>
          </a:pPr>
          <a:r>
            <a:rPr lang="en-US" sz="1900" kern="1200" dirty="0"/>
            <a:t>Self-review threats</a:t>
          </a:r>
          <a:endParaRPr lang="en-IN" sz="1900" kern="1200" dirty="0"/>
        </a:p>
      </dsp:txBody>
      <dsp:txXfrm>
        <a:off x="574498" y="2106473"/>
        <a:ext cx="7604896" cy="506120"/>
      </dsp:txXfrm>
    </dsp:sp>
    <dsp:sp modelId="{E8129C1B-DF88-4446-943A-BF1A2C1DFC58}">
      <dsp:nvSpPr>
        <dsp:cNvPr id="0" name=""/>
        <dsp:cNvSpPr/>
      </dsp:nvSpPr>
      <dsp:spPr>
        <a:xfrm>
          <a:off x="0" y="4268748"/>
          <a:ext cx="10942366" cy="10473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249" tIns="395732" rIns="84924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Promoting the interests of a client</a:t>
          </a:r>
          <a:endParaRPr lang="en-IN" sz="1900" kern="1200" dirty="0"/>
        </a:p>
        <a:p>
          <a:pPr marL="171450" lvl="1" indent="-171450" algn="l" defTabSz="844550">
            <a:lnSpc>
              <a:spcPct val="90000"/>
            </a:lnSpc>
            <a:spcBef>
              <a:spcPct val="0"/>
            </a:spcBef>
            <a:spcAft>
              <a:spcPct val="15000"/>
            </a:spcAft>
            <a:buChar char="••"/>
          </a:pPr>
          <a:r>
            <a:rPr lang="en-US" sz="1900" kern="1200" dirty="0"/>
            <a:t>Lobbying in favor of legislation on behalf of a client. </a:t>
          </a:r>
          <a:endParaRPr lang="en-IN" sz="1900" kern="1200" dirty="0"/>
        </a:p>
      </dsp:txBody>
      <dsp:txXfrm>
        <a:off x="0" y="4268748"/>
        <a:ext cx="10942366" cy="1047375"/>
      </dsp:txXfrm>
    </dsp:sp>
    <dsp:sp modelId="{D45E9E3B-E163-42E0-A2DB-6126FFC6A1F7}">
      <dsp:nvSpPr>
        <dsp:cNvPr id="0" name=""/>
        <dsp:cNvSpPr/>
      </dsp:nvSpPr>
      <dsp:spPr>
        <a:xfrm>
          <a:off x="547118" y="3988308"/>
          <a:ext cx="7659656"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517" tIns="0" rIns="289517" bIns="0" numCol="1" spcCol="1270" anchor="ctr" anchorCtr="0">
          <a:noAutofit/>
        </a:bodyPr>
        <a:lstStyle/>
        <a:p>
          <a:pPr lvl="0" algn="l" defTabSz="844550">
            <a:lnSpc>
              <a:spcPct val="90000"/>
            </a:lnSpc>
            <a:spcBef>
              <a:spcPct val="0"/>
            </a:spcBef>
            <a:spcAft>
              <a:spcPct val="35000"/>
            </a:spcAft>
          </a:pPr>
          <a:r>
            <a:rPr lang="en-US" sz="1900" kern="1200" dirty="0"/>
            <a:t>Advocacy threats</a:t>
          </a:r>
          <a:endParaRPr lang="en-IN" sz="1900" kern="1200" dirty="0"/>
        </a:p>
      </dsp:txBody>
      <dsp:txXfrm>
        <a:off x="574498" y="4015688"/>
        <a:ext cx="7604896"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DA79-B297-4387-802C-E956D5817217}">
      <dsp:nvSpPr>
        <dsp:cNvPr id="0" name=""/>
        <dsp:cNvSpPr/>
      </dsp:nvSpPr>
      <dsp:spPr>
        <a:xfrm>
          <a:off x="0" y="435175"/>
          <a:ext cx="10942366" cy="18285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249" tIns="562356" rIns="849249"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Close / immediate family member who is a Director or officer of the client</a:t>
          </a:r>
          <a:endParaRPr lang="en-IN" sz="2700" kern="1200" dirty="0"/>
        </a:p>
        <a:p>
          <a:pPr marL="228600" lvl="1" indent="-228600" algn="l" defTabSz="1200150">
            <a:lnSpc>
              <a:spcPct val="90000"/>
            </a:lnSpc>
            <a:spcBef>
              <a:spcPct val="0"/>
            </a:spcBef>
            <a:spcAft>
              <a:spcPct val="15000"/>
            </a:spcAft>
            <a:buChar char="••"/>
          </a:pPr>
          <a:r>
            <a:rPr lang="en-US" sz="2700" kern="1200" dirty="0"/>
            <a:t>Long association with the audit client.</a:t>
          </a:r>
          <a:endParaRPr lang="en-IN" sz="2700" kern="1200" dirty="0"/>
        </a:p>
      </dsp:txBody>
      <dsp:txXfrm>
        <a:off x="0" y="435175"/>
        <a:ext cx="10942366" cy="1828575"/>
      </dsp:txXfrm>
    </dsp:sp>
    <dsp:sp modelId="{AEAB7068-8349-4B30-9CB4-A4E86C30C388}">
      <dsp:nvSpPr>
        <dsp:cNvPr id="0" name=""/>
        <dsp:cNvSpPr/>
      </dsp:nvSpPr>
      <dsp:spPr>
        <a:xfrm>
          <a:off x="547118" y="36655"/>
          <a:ext cx="7659656" cy="797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517" tIns="0" rIns="289517" bIns="0" numCol="1" spcCol="1270" anchor="ctr" anchorCtr="0">
          <a:noAutofit/>
        </a:bodyPr>
        <a:lstStyle/>
        <a:p>
          <a:pPr lvl="0" algn="l" defTabSz="1200150">
            <a:lnSpc>
              <a:spcPct val="90000"/>
            </a:lnSpc>
            <a:spcBef>
              <a:spcPct val="0"/>
            </a:spcBef>
            <a:spcAft>
              <a:spcPct val="35000"/>
            </a:spcAft>
          </a:pPr>
          <a:r>
            <a:rPr lang="en-US" sz="2700" kern="1200" dirty="0"/>
            <a:t>Familiarity Threat</a:t>
          </a:r>
          <a:endParaRPr lang="en-IN" sz="2700" kern="1200" dirty="0"/>
        </a:p>
      </dsp:txBody>
      <dsp:txXfrm>
        <a:off x="586026" y="75563"/>
        <a:ext cx="7581840" cy="719224"/>
      </dsp:txXfrm>
    </dsp:sp>
    <dsp:sp modelId="{F9A11BB8-F6E7-434C-A2AD-BCD5B7912655}">
      <dsp:nvSpPr>
        <dsp:cNvPr id="0" name=""/>
        <dsp:cNvSpPr/>
      </dsp:nvSpPr>
      <dsp:spPr>
        <a:xfrm>
          <a:off x="0" y="2808070"/>
          <a:ext cx="10942366" cy="2551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249" tIns="562356" rIns="849249"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Threatened with dismissal from a client engagement or the firm, because of a disagreement about a professional matter</a:t>
          </a:r>
          <a:endParaRPr lang="en-IN" sz="2700" kern="1200" dirty="0"/>
        </a:p>
        <a:p>
          <a:pPr marL="228600" lvl="1" indent="-228600" algn="l" defTabSz="1200150">
            <a:lnSpc>
              <a:spcPct val="90000"/>
            </a:lnSpc>
            <a:spcBef>
              <a:spcPct val="0"/>
            </a:spcBef>
            <a:spcAft>
              <a:spcPct val="15000"/>
            </a:spcAft>
            <a:buChar char="••"/>
          </a:pPr>
          <a:r>
            <a:rPr lang="en-US" sz="2700" kern="1200" dirty="0"/>
            <a:t>Pressured to agree with the judgment of a client</a:t>
          </a:r>
          <a:endParaRPr lang="en-IN" sz="2700" kern="1200" dirty="0"/>
        </a:p>
        <a:p>
          <a:pPr marL="228600" lvl="1" indent="-228600" algn="l" defTabSz="1200150">
            <a:lnSpc>
              <a:spcPct val="90000"/>
            </a:lnSpc>
            <a:spcBef>
              <a:spcPct val="0"/>
            </a:spcBef>
            <a:spcAft>
              <a:spcPct val="15000"/>
            </a:spcAft>
            <a:buChar char="••"/>
          </a:pPr>
          <a:r>
            <a:rPr lang="en-US" sz="2700" kern="1200" dirty="0"/>
            <a:t>Accepted a significant gift from a client and being threatened that acceptance of this gift will be made public </a:t>
          </a:r>
          <a:endParaRPr lang="en-IN" sz="2700" kern="1200" dirty="0"/>
        </a:p>
      </dsp:txBody>
      <dsp:txXfrm>
        <a:off x="0" y="2808070"/>
        <a:ext cx="10942366" cy="2551500"/>
      </dsp:txXfrm>
    </dsp:sp>
    <dsp:sp modelId="{22AF0AE8-9CA0-477F-A78A-2B855020703E}">
      <dsp:nvSpPr>
        <dsp:cNvPr id="0" name=""/>
        <dsp:cNvSpPr/>
      </dsp:nvSpPr>
      <dsp:spPr>
        <a:xfrm>
          <a:off x="547118" y="2409550"/>
          <a:ext cx="7659656" cy="797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517" tIns="0" rIns="289517" bIns="0" numCol="1" spcCol="1270" anchor="ctr" anchorCtr="0">
          <a:noAutofit/>
        </a:bodyPr>
        <a:lstStyle/>
        <a:p>
          <a:pPr lvl="0" algn="l" defTabSz="1200150">
            <a:lnSpc>
              <a:spcPct val="90000"/>
            </a:lnSpc>
            <a:spcBef>
              <a:spcPct val="0"/>
            </a:spcBef>
            <a:spcAft>
              <a:spcPct val="35000"/>
            </a:spcAft>
          </a:pPr>
          <a:r>
            <a:rPr lang="en-US" sz="2700" kern="1200" dirty="0"/>
            <a:t>Intimidation Threat</a:t>
          </a:r>
          <a:endParaRPr lang="en-IN" sz="2700" kern="1200" dirty="0"/>
        </a:p>
      </dsp:txBody>
      <dsp:txXfrm>
        <a:off x="586026" y="2448458"/>
        <a:ext cx="7581840"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DEF83-35D0-4B25-891D-44AE68CB48AA}">
      <dsp:nvSpPr>
        <dsp:cNvPr id="0" name=""/>
        <dsp:cNvSpPr/>
      </dsp:nvSpPr>
      <dsp:spPr>
        <a:xfrm>
          <a:off x="1016703" y="1679"/>
          <a:ext cx="2092935" cy="1255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accounting and book keeping services; </a:t>
          </a:r>
          <a:endParaRPr lang="en-US" sz="1900" kern="1200"/>
        </a:p>
      </dsp:txBody>
      <dsp:txXfrm>
        <a:off x="1016703" y="1679"/>
        <a:ext cx="2092935" cy="1255761"/>
      </dsp:txXfrm>
    </dsp:sp>
    <dsp:sp modelId="{681002E1-CB90-494C-A94C-8E480BD9CC86}">
      <dsp:nvSpPr>
        <dsp:cNvPr id="0" name=""/>
        <dsp:cNvSpPr/>
      </dsp:nvSpPr>
      <dsp:spPr>
        <a:xfrm>
          <a:off x="3318932" y="1679"/>
          <a:ext cx="2092935" cy="12557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internal audit; </a:t>
          </a:r>
          <a:endParaRPr lang="en-US" sz="1900" kern="1200"/>
        </a:p>
      </dsp:txBody>
      <dsp:txXfrm>
        <a:off x="3318932" y="1679"/>
        <a:ext cx="2092935" cy="1255761"/>
      </dsp:txXfrm>
    </dsp:sp>
    <dsp:sp modelId="{7701CB3D-FA8C-4198-94A0-49849CAF1711}">
      <dsp:nvSpPr>
        <dsp:cNvPr id="0" name=""/>
        <dsp:cNvSpPr/>
      </dsp:nvSpPr>
      <dsp:spPr>
        <a:xfrm>
          <a:off x="5621161" y="1679"/>
          <a:ext cx="2092935" cy="12557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design and implementation of any financial information system; </a:t>
          </a:r>
          <a:endParaRPr lang="en-US" sz="1900" kern="1200"/>
        </a:p>
      </dsp:txBody>
      <dsp:txXfrm>
        <a:off x="5621161" y="1679"/>
        <a:ext cx="2092935" cy="1255761"/>
      </dsp:txXfrm>
    </dsp:sp>
    <dsp:sp modelId="{28CB734C-03EB-4D80-8CF4-66695BEB1CA8}">
      <dsp:nvSpPr>
        <dsp:cNvPr id="0" name=""/>
        <dsp:cNvSpPr/>
      </dsp:nvSpPr>
      <dsp:spPr>
        <a:xfrm>
          <a:off x="7923390" y="1679"/>
          <a:ext cx="2092935" cy="1255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actuarial services; </a:t>
          </a:r>
          <a:endParaRPr lang="en-US" sz="1900" kern="1200"/>
        </a:p>
      </dsp:txBody>
      <dsp:txXfrm>
        <a:off x="7923390" y="1679"/>
        <a:ext cx="2092935" cy="1255761"/>
      </dsp:txXfrm>
    </dsp:sp>
    <dsp:sp modelId="{4F88D950-8AD8-48DC-868E-B7EE7C06ACAA}">
      <dsp:nvSpPr>
        <dsp:cNvPr id="0" name=""/>
        <dsp:cNvSpPr/>
      </dsp:nvSpPr>
      <dsp:spPr>
        <a:xfrm>
          <a:off x="1016703" y="1466733"/>
          <a:ext cx="2092935" cy="1255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investment advisory services; </a:t>
          </a:r>
          <a:endParaRPr lang="en-US" sz="1900" kern="1200"/>
        </a:p>
      </dsp:txBody>
      <dsp:txXfrm>
        <a:off x="1016703" y="1466733"/>
        <a:ext cx="2092935" cy="1255761"/>
      </dsp:txXfrm>
    </dsp:sp>
    <dsp:sp modelId="{225DFE32-21C3-4925-BD37-9072DD9DE4D9}">
      <dsp:nvSpPr>
        <dsp:cNvPr id="0" name=""/>
        <dsp:cNvSpPr/>
      </dsp:nvSpPr>
      <dsp:spPr>
        <a:xfrm>
          <a:off x="3318932" y="1466733"/>
          <a:ext cx="2092935" cy="1255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investment banking services; </a:t>
          </a:r>
          <a:endParaRPr lang="en-US" sz="1900" kern="1200"/>
        </a:p>
      </dsp:txBody>
      <dsp:txXfrm>
        <a:off x="3318932" y="1466733"/>
        <a:ext cx="2092935" cy="1255761"/>
      </dsp:txXfrm>
    </dsp:sp>
    <dsp:sp modelId="{FEF769DF-B7C6-42FE-917C-38701EA11B22}">
      <dsp:nvSpPr>
        <dsp:cNvPr id="0" name=""/>
        <dsp:cNvSpPr/>
      </dsp:nvSpPr>
      <dsp:spPr>
        <a:xfrm>
          <a:off x="5621161" y="1466733"/>
          <a:ext cx="2092935" cy="12557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rendering of outsourced financial services; </a:t>
          </a:r>
          <a:endParaRPr lang="en-US" sz="1900" kern="1200"/>
        </a:p>
      </dsp:txBody>
      <dsp:txXfrm>
        <a:off x="5621161" y="1466733"/>
        <a:ext cx="2092935" cy="1255761"/>
      </dsp:txXfrm>
    </dsp:sp>
    <dsp:sp modelId="{8407B159-218F-4D39-8A07-E4B9E16BF9A8}">
      <dsp:nvSpPr>
        <dsp:cNvPr id="0" name=""/>
        <dsp:cNvSpPr/>
      </dsp:nvSpPr>
      <dsp:spPr>
        <a:xfrm>
          <a:off x="7923390" y="1466733"/>
          <a:ext cx="2092935" cy="12557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a:t>management services; and </a:t>
          </a:r>
          <a:endParaRPr lang="en-US" sz="1900" kern="1200"/>
        </a:p>
      </dsp:txBody>
      <dsp:txXfrm>
        <a:off x="7923390" y="1466733"/>
        <a:ext cx="2092935" cy="1255761"/>
      </dsp:txXfrm>
    </dsp:sp>
    <dsp:sp modelId="{CAF04994-D6A6-4CE1-9700-3FC083E2163C}">
      <dsp:nvSpPr>
        <dsp:cNvPr id="0" name=""/>
        <dsp:cNvSpPr/>
      </dsp:nvSpPr>
      <dsp:spPr>
        <a:xfrm>
          <a:off x="4470046" y="2931788"/>
          <a:ext cx="2092935" cy="1255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any other kind of services as may be prescribed </a:t>
          </a:r>
          <a:endParaRPr lang="en-US" sz="1900" kern="1200"/>
        </a:p>
      </dsp:txBody>
      <dsp:txXfrm>
        <a:off x="4470046" y="2931788"/>
        <a:ext cx="2092935" cy="1255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4F378-E4C8-4B16-9368-6DF18FD8DEDA}">
      <dsp:nvSpPr>
        <dsp:cNvPr id="0" name=""/>
        <dsp:cNvSpPr/>
      </dsp:nvSpPr>
      <dsp:spPr>
        <a:xfrm>
          <a:off x="362021" y="601"/>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N" sz="1900" kern="1200"/>
            <a:t>Mainly from </a:t>
          </a:r>
          <a:r>
            <a:rPr lang="en-IN" sz="1900" b="1" kern="1200"/>
            <a:t>Bank Issues &amp; frauds</a:t>
          </a:r>
          <a:endParaRPr lang="en-US" sz="1900" kern="1200"/>
        </a:p>
        <a:p>
          <a:pPr marL="114300" lvl="1" indent="-114300" algn="l" defTabSz="666750">
            <a:lnSpc>
              <a:spcPct val="90000"/>
            </a:lnSpc>
            <a:spcBef>
              <a:spcPct val="0"/>
            </a:spcBef>
            <a:spcAft>
              <a:spcPct val="15000"/>
            </a:spcAft>
            <a:buChar char="••"/>
          </a:pPr>
          <a:r>
            <a:rPr lang="en-IN" sz="1500" kern="1200"/>
            <a:t>Complaints by CBI</a:t>
          </a:r>
          <a:endParaRPr lang="en-US" sz="1500" kern="1200"/>
        </a:p>
        <a:p>
          <a:pPr marL="114300" lvl="1" indent="-114300" algn="l" defTabSz="666750">
            <a:lnSpc>
              <a:spcPct val="90000"/>
            </a:lnSpc>
            <a:spcBef>
              <a:spcPct val="0"/>
            </a:spcBef>
            <a:spcAft>
              <a:spcPct val="15000"/>
            </a:spcAft>
            <a:buChar char="••"/>
          </a:pPr>
          <a:r>
            <a:rPr lang="en-IN" sz="1500" kern="1200"/>
            <a:t>Complaints by CB – CID of various states</a:t>
          </a:r>
          <a:endParaRPr lang="en-US" sz="1500" kern="1200"/>
        </a:p>
        <a:p>
          <a:pPr marL="114300" lvl="1" indent="-114300" algn="l" defTabSz="666750">
            <a:lnSpc>
              <a:spcPct val="90000"/>
            </a:lnSpc>
            <a:spcBef>
              <a:spcPct val="0"/>
            </a:spcBef>
            <a:spcAft>
              <a:spcPct val="15000"/>
            </a:spcAft>
            <a:buChar char="••"/>
          </a:pPr>
          <a:r>
            <a:rPr lang="en-IN" sz="1500" kern="1200"/>
            <a:t>Generated out of various certifications and reports of auditors</a:t>
          </a:r>
          <a:endParaRPr lang="en-US" sz="1500" kern="1200"/>
        </a:p>
      </dsp:txBody>
      <dsp:txXfrm>
        <a:off x="362021" y="601"/>
        <a:ext cx="3221558" cy="1932934"/>
      </dsp:txXfrm>
    </dsp:sp>
    <dsp:sp modelId="{57CD7CA0-6231-4A3D-B583-EC8991443F65}">
      <dsp:nvSpPr>
        <dsp:cNvPr id="0" name=""/>
        <dsp:cNvSpPr/>
      </dsp:nvSpPr>
      <dsp:spPr>
        <a:xfrm>
          <a:off x="3905735" y="601"/>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a:t>Complaints from the Tax Departments on wrong claims or representations</a:t>
          </a:r>
          <a:endParaRPr lang="en-US" sz="1900" kern="1200"/>
        </a:p>
      </dsp:txBody>
      <dsp:txXfrm>
        <a:off x="3905735" y="601"/>
        <a:ext cx="3221558" cy="1932934"/>
      </dsp:txXfrm>
    </dsp:sp>
    <dsp:sp modelId="{FFDF541D-9EDF-42CC-8CC4-A6DDEEE07418}">
      <dsp:nvSpPr>
        <dsp:cNvPr id="0" name=""/>
        <dsp:cNvSpPr/>
      </dsp:nvSpPr>
      <dsp:spPr>
        <a:xfrm>
          <a:off x="7449449" y="601"/>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Complaints from enforcement authorities</a:t>
          </a:r>
          <a:endParaRPr lang="en-US" sz="1900" kern="1200"/>
        </a:p>
      </dsp:txBody>
      <dsp:txXfrm>
        <a:off x="7449449" y="601"/>
        <a:ext cx="3221558" cy="1932934"/>
      </dsp:txXfrm>
    </dsp:sp>
    <dsp:sp modelId="{89FC37C9-2B2A-4B18-BAAE-D78EB8E3AAF1}">
      <dsp:nvSpPr>
        <dsp:cNvPr id="0" name=""/>
        <dsp:cNvSpPr/>
      </dsp:nvSpPr>
      <dsp:spPr>
        <a:xfrm>
          <a:off x="362021" y="2255692"/>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Other complaints from clients’ creditors</a:t>
          </a:r>
          <a:endParaRPr lang="en-US" sz="1900" kern="1200"/>
        </a:p>
      </dsp:txBody>
      <dsp:txXfrm>
        <a:off x="362021" y="2255692"/>
        <a:ext cx="3221558" cy="1932934"/>
      </dsp:txXfrm>
    </dsp:sp>
    <dsp:sp modelId="{89FAB94D-8F9F-436D-B7B5-4A4339089579}">
      <dsp:nvSpPr>
        <dsp:cNvPr id="0" name=""/>
        <dsp:cNvSpPr/>
      </dsp:nvSpPr>
      <dsp:spPr>
        <a:xfrm>
          <a:off x="3905735" y="2255692"/>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Other complaints </a:t>
          </a:r>
          <a:r>
            <a:rPr lang="en-IN" sz="1900" b="1" kern="1200"/>
            <a:t>from partners / trustees</a:t>
          </a:r>
          <a:r>
            <a:rPr lang="en-IN" sz="1900" kern="1200"/>
            <a:t> </a:t>
          </a:r>
          <a:endParaRPr lang="en-US" sz="1900" kern="1200"/>
        </a:p>
      </dsp:txBody>
      <dsp:txXfrm>
        <a:off x="3905735" y="2255692"/>
        <a:ext cx="3221558" cy="1932934"/>
      </dsp:txXfrm>
    </dsp:sp>
    <dsp:sp modelId="{9C4D1F9E-873D-49F5-90B9-023E9A090401}">
      <dsp:nvSpPr>
        <dsp:cNvPr id="0" name=""/>
        <dsp:cNvSpPr/>
      </dsp:nvSpPr>
      <dsp:spPr>
        <a:xfrm>
          <a:off x="7449449" y="2255692"/>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a:t>Other complaints from </a:t>
          </a:r>
          <a:r>
            <a:rPr lang="en-IN" sz="1900" b="1" kern="1200"/>
            <a:t>Professional brethren</a:t>
          </a:r>
          <a:endParaRPr lang="en-US" sz="1900" kern="1200"/>
        </a:p>
      </dsp:txBody>
      <dsp:txXfrm>
        <a:off x="7449449" y="2255692"/>
        <a:ext cx="3221558" cy="1932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FDAFC-3B54-4EEC-A9AA-251BB630D40F}">
      <dsp:nvSpPr>
        <dsp:cNvPr id="0" name=""/>
        <dsp:cNvSpPr/>
      </dsp:nvSpPr>
      <dsp:spPr>
        <a:xfrm>
          <a:off x="0" y="0"/>
          <a:ext cx="8344509" cy="78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COE or DC is not only for High End audits like ILFS or Satyam</a:t>
          </a:r>
        </a:p>
      </dsp:txBody>
      <dsp:txXfrm>
        <a:off x="23001" y="23001"/>
        <a:ext cx="7405205" cy="739318"/>
      </dsp:txXfrm>
    </dsp:sp>
    <dsp:sp modelId="{9C354E4C-FA3A-4220-9304-CA1156DBD660}">
      <dsp:nvSpPr>
        <dsp:cNvPr id="0" name=""/>
        <dsp:cNvSpPr/>
      </dsp:nvSpPr>
      <dsp:spPr>
        <a:xfrm>
          <a:off x="623128" y="894392"/>
          <a:ext cx="8344509" cy="78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Day to day certifications are raked up</a:t>
          </a:r>
        </a:p>
      </dsp:txBody>
      <dsp:txXfrm>
        <a:off x="646129" y="917393"/>
        <a:ext cx="7164920" cy="739318"/>
      </dsp:txXfrm>
    </dsp:sp>
    <dsp:sp modelId="{BFBEA413-849D-41EE-8701-1812AEC14644}">
      <dsp:nvSpPr>
        <dsp:cNvPr id="0" name=""/>
        <dsp:cNvSpPr/>
      </dsp:nvSpPr>
      <dsp:spPr>
        <a:xfrm>
          <a:off x="1246257" y="1788784"/>
          <a:ext cx="8344509" cy="78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Bank concurrent audits – Increasing Menace</a:t>
          </a:r>
        </a:p>
      </dsp:txBody>
      <dsp:txXfrm>
        <a:off x="1269258" y="1811785"/>
        <a:ext cx="7164920" cy="739318"/>
      </dsp:txXfrm>
    </dsp:sp>
    <dsp:sp modelId="{11AE9757-BF33-42AB-AA02-D863555A36A5}">
      <dsp:nvSpPr>
        <dsp:cNvPr id="0" name=""/>
        <dsp:cNvSpPr/>
      </dsp:nvSpPr>
      <dsp:spPr>
        <a:xfrm>
          <a:off x="1869386" y="2683176"/>
          <a:ext cx="8344509" cy="78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Trusts and Societies – Disputes among members</a:t>
          </a:r>
        </a:p>
      </dsp:txBody>
      <dsp:txXfrm>
        <a:off x="1892387" y="2706177"/>
        <a:ext cx="7164920" cy="739318"/>
      </dsp:txXfrm>
    </dsp:sp>
    <dsp:sp modelId="{70FF32F4-88D1-4FE0-BE62-3A32D9EEB7AF}">
      <dsp:nvSpPr>
        <dsp:cNvPr id="0" name=""/>
        <dsp:cNvSpPr/>
      </dsp:nvSpPr>
      <dsp:spPr>
        <a:xfrm>
          <a:off x="2492515" y="3577568"/>
          <a:ext cx="8344509" cy="78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And Now Bank Branch Audits can trigger – Lots of commitments by Branch Auditors</a:t>
          </a:r>
        </a:p>
      </dsp:txBody>
      <dsp:txXfrm>
        <a:off x="2515516" y="3600569"/>
        <a:ext cx="7164920" cy="739318"/>
      </dsp:txXfrm>
    </dsp:sp>
    <dsp:sp modelId="{7A7401DB-99F9-47D1-A2EE-EC391C494B2C}">
      <dsp:nvSpPr>
        <dsp:cNvPr id="0" name=""/>
        <dsp:cNvSpPr/>
      </dsp:nvSpPr>
      <dsp:spPr>
        <a:xfrm>
          <a:off x="7834051" y="573719"/>
          <a:ext cx="510458" cy="5104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948904" y="573719"/>
        <a:ext cx="280752" cy="384120"/>
      </dsp:txXfrm>
    </dsp:sp>
    <dsp:sp modelId="{33A9D0CB-06CF-4957-8548-F71E1E1EB54A}">
      <dsp:nvSpPr>
        <dsp:cNvPr id="0" name=""/>
        <dsp:cNvSpPr/>
      </dsp:nvSpPr>
      <dsp:spPr>
        <a:xfrm>
          <a:off x="8457180" y="1468112"/>
          <a:ext cx="510458" cy="5104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572033" y="1468112"/>
        <a:ext cx="280752" cy="384120"/>
      </dsp:txXfrm>
    </dsp:sp>
    <dsp:sp modelId="{95867CF9-13C3-4533-8CE7-6C8FE9D87C0B}">
      <dsp:nvSpPr>
        <dsp:cNvPr id="0" name=""/>
        <dsp:cNvSpPr/>
      </dsp:nvSpPr>
      <dsp:spPr>
        <a:xfrm>
          <a:off x="9080309" y="2349415"/>
          <a:ext cx="510458" cy="5104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195162" y="2349415"/>
        <a:ext cx="280752" cy="384120"/>
      </dsp:txXfrm>
    </dsp:sp>
    <dsp:sp modelId="{FB0D95D7-06FC-4D3A-8ADD-8E2430C013C8}">
      <dsp:nvSpPr>
        <dsp:cNvPr id="0" name=""/>
        <dsp:cNvSpPr/>
      </dsp:nvSpPr>
      <dsp:spPr>
        <a:xfrm>
          <a:off x="9703438" y="3252533"/>
          <a:ext cx="510458" cy="5104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818291" y="3252533"/>
        <a:ext cx="280752" cy="384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F1B612FB-CE73-4C91-BBC2-0413FD7F338D}" type="datetimeFigureOut">
              <a:rPr lang="en-IN" smtClean="0"/>
              <a:t>11-12-2024</a:t>
            </a:fld>
            <a:endParaRPr lang="en-I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FCAC1A8-C88D-4A08-A4BB-9E2FB75D0063}" type="slidenum">
              <a:rPr lang="en-IN" smtClean="0"/>
              <a:t>‹#›</a:t>
            </a:fld>
            <a:endParaRPr lang="en-IN"/>
          </a:p>
        </p:txBody>
      </p:sp>
    </p:spTree>
    <p:extLst>
      <p:ext uri="{BB962C8B-B14F-4D97-AF65-F5344CB8AC3E}">
        <p14:creationId xmlns:p14="http://schemas.microsoft.com/office/powerpoint/2010/main" val="86969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CAC1A8-C88D-4A08-A4BB-9E2FB75D0063}" type="slidenum">
              <a:rPr lang="en-IN" smtClean="0"/>
              <a:t>1</a:t>
            </a:fld>
            <a:endParaRPr lang="en-IN"/>
          </a:p>
        </p:txBody>
      </p:sp>
    </p:spTree>
    <p:extLst>
      <p:ext uri="{BB962C8B-B14F-4D97-AF65-F5344CB8AC3E}">
        <p14:creationId xmlns:p14="http://schemas.microsoft.com/office/powerpoint/2010/main" val="352810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CAC1A8-C88D-4A08-A4BB-9E2FB75D0063}" type="slidenum">
              <a:rPr lang="en-IN" smtClean="0"/>
              <a:t>18</a:t>
            </a:fld>
            <a:endParaRPr lang="en-IN"/>
          </a:p>
        </p:txBody>
      </p:sp>
    </p:spTree>
    <p:extLst>
      <p:ext uri="{BB962C8B-B14F-4D97-AF65-F5344CB8AC3E}">
        <p14:creationId xmlns:p14="http://schemas.microsoft.com/office/powerpoint/2010/main" val="76976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CAC1A8-C88D-4A08-A4BB-9E2FB75D0063}" type="slidenum">
              <a:rPr lang="en-IN" smtClean="0"/>
              <a:t>24</a:t>
            </a:fld>
            <a:endParaRPr lang="en-IN"/>
          </a:p>
        </p:txBody>
      </p:sp>
    </p:spTree>
    <p:extLst>
      <p:ext uri="{BB962C8B-B14F-4D97-AF65-F5344CB8AC3E}">
        <p14:creationId xmlns:p14="http://schemas.microsoft.com/office/powerpoint/2010/main" val="101056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20E25C9-1513-3641-2146-5661E1556E8F}"/>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930260F-F3E4-6D2A-4025-28BFC2455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z="1900">
              <a:solidFill>
                <a:srgbClr val="000000"/>
              </a:solidFill>
              <a:latin typeface="Gill Sans MT" panose="020B0502020104020203" pitchFamily="34" charset="0"/>
            </a:endParaRPr>
          </a:p>
          <a:p>
            <a:endParaRPr lang="en-IN"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53B17FF1-18D0-9FF0-58A1-79120B8B3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06">
              <a:defRPr sz="2500">
                <a:solidFill>
                  <a:schemeClr val="tx1"/>
                </a:solidFill>
                <a:latin typeface="Tahoma" panose="020B0604030504040204" pitchFamily="34" charset="0"/>
              </a:defRPr>
            </a:lvl1pPr>
            <a:lvl2pPr marL="785338" indent="-302054" defTabSz="986706">
              <a:defRPr sz="2500">
                <a:solidFill>
                  <a:schemeClr val="tx1"/>
                </a:solidFill>
                <a:latin typeface="Tahoma" panose="020B0604030504040204" pitchFamily="34" charset="0"/>
              </a:defRPr>
            </a:lvl2pPr>
            <a:lvl3pPr marL="1208212" indent="-241643" defTabSz="986706">
              <a:defRPr sz="2500">
                <a:solidFill>
                  <a:schemeClr val="tx1"/>
                </a:solidFill>
                <a:latin typeface="Tahoma" panose="020B0604030504040204" pitchFamily="34" charset="0"/>
              </a:defRPr>
            </a:lvl3pPr>
            <a:lvl4pPr marL="1691497" indent="-241643" defTabSz="986706">
              <a:defRPr sz="2500">
                <a:solidFill>
                  <a:schemeClr val="tx1"/>
                </a:solidFill>
                <a:latin typeface="Tahoma" panose="020B0604030504040204" pitchFamily="34" charset="0"/>
              </a:defRPr>
            </a:lvl4pPr>
            <a:lvl5pPr marL="2174782" indent="-241643" defTabSz="986706">
              <a:defRPr sz="2500">
                <a:solidFill>
                  <a:schemeClr val="tx1"/>
                </a:solidFill>
                <a:latin typeface="Tahoma" panose="020B0604030504040204" pitchFamily="34" charset="0"/>
              </a:defRPr>
            </a:lvl5pPr>
            <a:lvl6pPr marL="2658067" indent="-241643" defTabSz="986706" eaLnBrk="0" fontAlgn="base" hangingPunct="0">
              <a:spcBef>
                <a:spcPct val="0"/>
              </a:spcBef>
              <a:spcAft>
                <a:spcPct val="0"/>
              </a:spcAft>
              <a:defRPr sz="2500">
                <a:solidFill>
                  <a:schemeClr val="tx1"/>
                </a:solidFill>
                <a:latin typeface="Tahoma" panose="020B0604030504040204" pitchFamily="34" charset="0"/>
              </a:defRPr>
            </a:lvl6pPr>
            <a:lvl7pPr marL="3141352" indent="-241643" defTabSz="986706" eaLnBrk="0" fontAlgn="base" hangingPunct="0">
              <a:spcBef>
                <a:spcPct val="0"/>
              </a:spcBef>
              <a:spcAft>
                <a:spcPct val="0"/>
              </a:spcAft>
              <a:defRPr sz="2500">
                <a:solidFill>
                  <a:schemeClr val="tx1"/>
                </a:solidFill>
                <a:latin typeface="Tahoma" panose="020B0604030504040204" pitchFamily="34" charset="0"/>
              </a:defRPr>
            </a:lvl7pPr>
            <a:lvl8pPr marL="3624637" indent="-241643" defTabSz="986706" eaLnBrk="0" fontAlgn="base" hangingPunct="0">
              <a:spcBef>
                <a:spcPct val="0"/>
              </a:spcBef>
              <a:spcAft>
                <a:spcPct val="0"/>
              </a:spcAft>
              <a:defRPr sz="2500">
                <a:solidFill>
                  <a:schemeClr val="tx1"/>
                </a:solidFill>
                <a:latin typeface="Tahoma" panose="020B0604030504040204" pitchFamily="34" charset="0"/>
              </a:defRPr>
            </a:lvl8pPr>
            <a:lvl9pPr marL="4107922" indent="-241643" defTabSz="986706" eaLnBrk="0" fontAlgn="base" hangingPunct="0">
              <a:spcBef>
                <a:spcPct val="0"/>
              </a:spcBef>
              <a:spcAft>
                <a:spcPct val="0"/>
              </a:spcAft>
              <a:defRPr sz="2500">
                <a:solidFill>
                  <a:schemeClr val="tx1"/>
                </a:solidFill>
                <a:latin typeface="Tahoma" panose="020B0604030504040204" pitchFamily="34" charset="0"/>
              </a:defRPr>
            </a:lvl9pPr>
          </a:lstStyle>
          <a:p>
            <a:fld id="{BE4E8C6A-0411-4F20-BEDD-579BC3D1043D}" type="slidenum">
              <a:rPr lang="en-US" altLang="en-US" sz="1200"/>
              <a:pPr/>
              <a:t>32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8606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9014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5723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 y="164639"/>
            <a:ext cx="12192000" cy="768085"/>
          </a:xfrm>
          <a:prstGeom prst="rect">
            <a:avLst/>
          </a:prstGeom>
        </p:spPr>
        <p:txBody>
          <a:bodyPr anchor="ctr"/>
          <a:lstStyle>
            <a:lvl1pPr marL="0" indent="0" algn="ctr">
              <a:buNone/>
              <a:defRPr sz="4799"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 y="932724"/>
            <a:ext cx="12192000" cy="384043"/>
          </a:xfrm>
          <a:prstGeom prst="rect">
            <a:avLst/>
          </a:prstGeom>
        </p:spPr>
        <p:txBody>
          <a:bodyPr anchor="ctr"/>
          <a:lstStyle>
            <a:lvl1pPr marL="0" indent="0" algn="ctr">
              <a:buNone/>
              <a:defRPr sz="1866"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420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11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1635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1098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0104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9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7391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a:t>Decr 11, 2024</a:t>
            </a:r>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r>
              <a:rPr lang="en-US"/>
              <a:t>SIRC of ICAI</a:t>
            </a:r>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5654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644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99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r>
              <a:rPr lang="en-US"/>
              <a:t>Decr 11, 2024</a:t>
            </a:r>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r>
              <a:rPr lang="en-US"/>
              <a:t>SIRC of ICAI</a:t>
            </a:r>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6483952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0" r:id="rId6"/>
    <p:sldLayoutId id="2147483756" r:id="rId7"/>
    <p:sldLayoutId id="2147483757" r:id="rId8"/>
    <p:sldLayoutId id="2147483758" r:id="rId9"/>
    <p:sldLayoutId id="2147483759" r:id="rId10"/>
    <p:sldLayoutId id="2147483761" r:id="rId11"/>
    <p:sldLayoutId id="2147483768" r:id="rId12"/>
    <p:sldLayoutId id="2147483769" r:id="rId13"/>
  </p:sldLayoutIdLst>
  <p:hf hd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en.wikipedia.org/wiki/B._R._Ambedkar" TargetMode="External"/><Relationship Id="rId1" Type="http://schemas.openxmlformats.org/officeDocument/2006/relationships/slideLayout" Target="../slideLayouts/slideLayout7.xml"/><Relationship Id="rId4" Type="http://schemas.openxmlformats.org/officeDocument/2006/relationships/hyperlink" Target="https://www.publicdomainpictures.net/de/view-image.php?image=72186&amp;picture=waage-der-gerechtigkei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04E292-5FAB-47E8-A663-A07530CED8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0FF8ED-64CE-400C-A4D5-9F943FC264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8868AD-100D-45F3-B11E-8A2936712B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4742CC-05F9-44AC-AF98-AB6EF810E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DD490-DAAD-1D26-61D5-1BD03BF94BD6}"/>
              </a:ext>
            </a:extLst>
          </p:cNvPr>
          <p:cNvSpPr>
            <a:spLocks noGrp="1"/>
          </p:cNvSpPr>
          <p:nvPr>
            <p:ph type="ctrTitle"/>
          </p:nvPr>
        </p:nvSpPr>
        <p:spPr>
          <a:xfrm>
            <a:off x="381001" y="348342"/>
            <a:ext cx="11398624" cy="4463143"/>
          </a:xfrm>
        </p:spPr>
        <p:txBody>
          <a:bodyPr anchor="ctr">
            <a:normAutofit/>
          </a:bodyPr>
          <a:lstStyle/>
          <a:p>
            <a:r>
              <a:rPr lang="en-IN" sz="4400" dirty="0">
                <a:solidFill>
                  <a:schemeClr val="bg1"/>
                </a:solidFill>
              </a:rPr>
              <a:t>SIRC of ICAI</a:t>
            </a:r>
            <a:br>
              <a:rPr lang="en-IN" sz="4400" dirty="0">
                <a:solidFill>
                  <a:schemeClr val="bg1"/>
                </a:solidFill>
              </a:rPr>
            </a:br>
            <a:r>
              <a:rPr lang="en-IN" sz="4400" dirty="0">
                <a:solidFill>
                  <a:schemeClr val="bg1"/>
                </a:solidFill>
              </a:rPr>
              <a:t/>
            </a:r>
            <a:br>
              <a:rPr lang="en-IN" sz="4400" dirty="0">
                <a:solidFill>
                  <a:schemeClr val="bg1"/>
                </a:solidFill>
              </a:rPr>
            </a:br>
            <a:r>
              <a:rPr lang="en-IN" sz="4400" dirty="0">
                <a:solidFill>
                  <a:schemeClr val="bg1"/>
                </a:solidFill>
              </a:rPr>
              <a:t/>
            </a:r>
            <a:br>
              <a:rPr lang="en-IN" sz="4400" dirty="0">
                <a:solidFill>
                  <a:schemeClr val="bg1"/>
                </a:solidFill>
              </a:rPr>
            </a:br>
            <a:r>
              <a:rPr lang="en-IN" sz="4400" b="1" dirty="0"/>
              <a:t>One day programme on Audit and Ethics</a:t>
            </a:r>
            <a:endParaRPr lang="en-IN" sz="4400" dirty="0">
              <a:solidFill>
                <a:schemeClr val="bg1"/>
              </a:solidFill>
            </a:endParaRPr>
          </a:p>
        </p:txBody>
      </p:sp>
      <p:sp>
        <p:nvSpPr>
          <p:cNvPr id="4" name="Subtitle 2">
            <a:extLst>
              <a:ext uri="{FF2B5EF4-FFF2-40B4-BE49-F238E27FC236}">
                <a16:creationId xmlns:a16="http://schemas.microsoft.com/office/drawing/2014/main" id="{3593D70E-BF86-48D5-5102-B77E1344279F}"/>
              </a:ext>
            </a:extLst>
          </p:cNvPr>
          <p:cNvSpPr txBox="1">
            <a:spLocks/>
          </p:cNvSpPr>
          <p:nvPr/>
        </p:nvSpPr>
        <p:spPr>
          <a:xfrm>
            <a:off x="1221108" y="5596405"/>
            <a:ext cx="10410060" cy="1086675"/>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marL="0" marR="0" lvl="0" indent="0" algn="l" defTabSz="1218987" rtl="0" eaLnBrk="1" fontAlgn="auto" latinLnBrk="0" hangingPunct="1">
              <a:lnSpc>
                <a:spcPct val="95000"/>
              </a:lnSpc>
              <a:spcBef>
                <a:spcPts val="0"/>
              </a:spcBef>
              <a:spcAft>
                <a:spcPts val="600"/>
              </a:spcAft>
              <a:buClrTx/>
              <a:buSzPct val="100000"/>
              <a:buFont typeface="Arial" pitchFamily="34" charset="0"/>
              <a:buNone/>
              <a:tabLst/>
              <a:defRPr/>
            </a:pPr>
            <a:r>
              <a:rPr kumimoji="0" lang="en-US" sz="2800" b="1" i="0" u="none" strike="noStrike" kern="1200" cap="none" spc="0" normalizeH="0" baseline="0" noProof="0" dirty="0">
                <a:ln>
                  <a:noFill/>
                </a:ln>
                <a:solidFill>
                  <a:schemeClr val="bg2"/>
                </a:solidFill>
                <a:effectLst/>
                <a:uLnTx/>
                <a:uFillTx/>
                <a:latin typeface="Century Gothic"/>
                <a:ea typeface="+mn-ea"/>
                <a:cs typeface="+mn-cs"/>
              </a:rPr>
              <a:t>Dec 11,2024                          CA. S Ramesh, FCA, DISA (ICA)</a:t>
            </a:r>
          </a:p>
          <a:p>
            <a:pPr marL="0" marR="0" lvl="0" indent="0" algn="l" defTabSz="1218987" rtl="0" eaLnBrk="1" fontAlgn="auto" latinLnBrk="0" hangingPunct="1">
              <a:lnSpc>
                <a:spcPct val="95000"/>
              </a:lnSpc>
              <a:spcBef>
                <a:spcPts val="0"/>
              </a:spcBef>
              <a:spcAft>
                <a:spcPts val="600"/>
              </a:spcAft>
              <a:buClrTx/>
              <a:buSzPct val="100000"/>
              <a:buFont typeface="Arial" pitchFamily="34" charset="0"/>
              <a:buNone/>
              <a:tabLst/>
              <a:defRPr/>
            </a:pPr>
            <a:endParaRPr kumimoji="0" lang="en-US" sz="2800" b="1" i="0" u="none" strike="noStrike" kern="1200" cap="none" spc="0" normalizeH="0" baseline="0" noProof="0" dirty="0">
              <a:ln>
                <a:noFill/>
              </a:ln>
              <a:solidFill>
                <a:srgbClr val="374C81"/>
              </a:solidFill>
              <a:effectLst/>
              <a:uLnTx/>
              <a:uFillTx/>
              <a:latin typeface="Century Gothic"/>
              <a:ea typeface="+mn-ea"/>
              <a:cs typeface="+mn-cs"/>
            </a:endParaRPr>
          </a:p>
        </p:txBody>
      </p:sp>
    </p:spTree>
    <p:extLst>
      <p:ext uri="{BB962C8B-B14F-4D97-AF65-F5344CB8AC3E}">
        <p14:creationId xmlns:p14="http://schemas.microsoft.com/office/powerpoint/2010/main" val="54911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3BFF3-1097-B6A7-7920-C3AABD8A963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383CC5D-71E8-4CB2-8E4A-F1E4FF6DC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DA5AC1-43C5-4243-9028-07DBB80D0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4EDA1C-27A1-4C83-ACE4-6675EC924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C2185E4-B584-4B9D-9440-DEA0FB9D9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F33EC8A-EE0A-4395-97E2-DAD467CF73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F85DA95-16A4-404E-9BFF-27F8E4FC78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130B2-AA31-8402-C35E-A5AC790BDB35}"/>
              </a:ext>
            </a:extLst>
          </p:cNvPr>
          <p:cNvSpPr>
            <a:spLocks noGrp="1"/>
          </p:cNvSpPr>
          <p:nvPr>
            <p:ph type="title"/>
          </p:nvPr>
        </p:nvSpPr>
        <p:spPr>
          <a:xfrm>
            <a:off x="1157084" y="374427"/>
            <a:ext cx="10374517" cy="971512"/>
          </a:xfrm>
        </p:spPr>
        <p:txBody>
          <a:bodyPr vert="horz" lIns="0" tIns="0" rIns="0" bIns="0" rtlCol="0" anchor="ctr">
            <a:normAutofit/>
          </a:bodyPr>
          <a:lstStyle/>
          <a:p>
            <a:pPr>
              <a:lnSpc>
                <a:spcPct val="90000"/>
              </a:lnSpc>
            </a:pPr>
            <a:r>
              <a:rPr lang="en-US" altLang="en-US" sz="1500">
                <a:solidFill>
                  <a:schemeClr val="bg1"/>
                </a:solidFill>
              </a:rPr>
              <a:t>Part - I of First Schedule </a:t>
            </a:r>
            <a:br>
              <a:rPr lang="en-US" altLang="en-US" sz="1500">
                <a:solidFill>
                  <a:schemeClr val="bg1"/>
                </a:solidFill>
              </a:rPr>
            </a:br>
            <a:r>
              <a:rPr lang="en-US" altLang="en-US" sz="1500">
                <a:solidFill>
                  <a:schemeClr val="bg1"/>
                </a:solidFill>
              </a:rPr>
              <a:t/>
            </a:r>
            <a:br>
              <a:rPr lang="en-US" altLang="en-US" sz="1500">
                <a:solidFill>
                  <a:schemeClr val="bg1"/>
                </a:solidFill>
              </a:rPr>
            </a:br>
            <a:r>
              <a:rPr lang="en-US" altLang="en-US" sz="1500">
                <a:solidFill>
                  <a:schemeClr val="bg1"/>
                </a:solidFill>
              </a:rPr>
              <a:t>Professional Misconduct in relation to Chartered Accountants in practice</a:t>
            </a:r>
          </a:p>
        </p:txBody>
      </p:sp>
      <p:graphicFrame>
        <p:nvGraphicFramePr>
          <p:cNvPr id="6" name="TextBox 3">
            <a:extLst>
              <a:ext uri="{FF2B5EF4-FFF2-40B4-BE49-F238E27FC236}">
                <a16:creationId xmlns:a16="http://schemas.microsoft.com/office/drawing/2014/main" id="{8ACC1887-B32F-6330-C3E5-59C4B1A2BF9B}"/>
              </a:ext>
            </a:extLst>
          </p:cNvPr>
          <p:cNvGraphicFramePr/>
          <p:nvPr>
            <p:extLst>
              <p:ext uri="{D42A27DB-BD31-4B8C-83A1-F6EECF244321}">
                <p14:modId xmlns:p14="http://schemas.microsoft.com/office/powerpoint/2010/main" val="118046576"/>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7E98C4C6-B2F2-C3A0-3740-5BEF40FB2E21}"/>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D4FD8D03-CBF8-B29B-4313-FAEF28B8C93A}"/>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C05B7747-01A5-974A-CC34-A570089D7F89}"/>
              </a:ext>
            </a:extLst>
          </p:cNvPr>
          <p:cNvSpPr>
            <a:spLocks noGrp="1"/>
          </p:cNvSpPr>
          <p:nvPr>
            <p:ph type="sldNum" sz="quarter" idx="12"/>
          </p:nvPr>
        </p:nvSpPr>
        <p:spPr/>
        <p:txBody>
          <a:bodyPr/>
          <a:lstStyle/>
          <a:p>
            <a:fld id="{C01389E6-C847-4AD0-B56D-D205B2EAB1EE}" type="slidenum">
              <a:rPr lang="en-US" smtClean="0"/>
              <a:t>10</a:t>
            </a:fld>
            <a:endParaRPr lang="en-US"/>
          </a:p>
        </p:txBody>
      </p:sp>
    </p:spTree>
    <p:extLst>
      <p:ext uri="{BB962C8B-B14F-4D97-AF65-F5344CB8AC3E}">
        <p14:creationId xmlns:p14="http://schemas.microsoft.com/office/powerpoint/2010/main" val="217009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D26F3A-0546-DA67-9491-B4DA95DDED2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1FCE60-ECDB-49B1-A5CA-E834A33FE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3AE8C3-8F65-40F4-BABE-E70F38301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FC4764-B8D5-4F87-95DB-3125B2D12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C1654F-94F5-497E-8ECF-F2A7E84D6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C82E29E-5A72-F547-9C56-808EB828A2AD}"/>
              </a:ext>
            </a:extLst>
          </p:cNvPr>
          <p:cNvSpPr>
            <a:spLocks noGrp="1"/>
          </p:cNvSpPr>
          <p:nvPr>
            <p:ph type="title"/>
          </p:nvPr>
        </p:nvSpPr>
        <p:spPr>
          <a:xfrm>
            <a:off x="681780" y="586855"/>
            <a:ext cx="3131093" cy="3507474"/>
          </a:xfrm>
        </p:spPr>
        <p:txBody>
          <a:bodyPr vert="horz" lIns="0" tIns="0" rIns="0" bIns="0" rtlCol="0" anchor="b">
            <a:normAutofit/>
          </a:bodyPr>
          <a:lstStyle/>
          <a:p>
            <a:pPr algn="r">
              <a:lnSpc>
                <a:spcPct val="90000"/>
              </a:lnSpc>
            </a:pPr>
            <a:r>
              <a:rPr lang="en-US" altLang="en-US" sz="2200">
                <a:solidFill>
                  <a:schemeClr val="bg1"/>
                </a:solidFill>
              </a:rPr>
              <a:t>Part - Iii of First Schedule </a:t>
            </a:r>
            <a:br>
              <a:rPr lang="en-US" altLang="en-US" sz="2200">
                <a:solidFill>
                  <a:schemeClr val="bg1"/>
                </a:solidFill>
              </a:rPr>
            </a:br>
            <a:r>
              <a:rPr lang="en-US" altLang="en-US" sz="2200">
                <a:solidFill>
                  <a:schemeClr val="bg1"/>
                </a:solidFill>
              </a:rPr>
              <a:t/>
            </a:r>
            <a:br>
              <a:rPr lang="en-US" altLang="en-US" sz="2200">
                <a:solidFill>
                  <a:schemeClr val="bg1"/>
                </a:solidFill>
              </a:rPr>
            </a:br>
            <a:r>
              <a:rPr lang="en-US" altLang="en-US" sz="2200">
                <a:solidFill>
                  <a:schemeClr val="bg1"/>
                </a:solidFill>
              </a:rPr>
              <a:t>Professional misconduct in relation to members of the institute generally</a:t>
            </a:r>
          </a:p>
        </p:txBody>
      </p:sp>
      <p:sp>
        <p:nvSpPr>
          <p:cNvPr id="7" name="TextBox 6">
            <a:extLst>
              <a:ext uri="{FF2B5EF4-FFF2-40B4-BE49-F238E27FC236}">
                <a16:creationId xmlns:a16="http://schemas.microsoft.com/office/drawing/2014/main" id="{B228B1B6-78EC-7625-44FD-CDB4BAE8F56D}"/>
              </a:ext>
            </a:extLst>
          </p:cNvPr>
          <p:cNvSpPr txBox="1"/>
          <p:nvPr/>
        </p:nvSpPr>
        <p:spPr>
          <a:xfrm>
            <a:off x="4478694" y="833535"/>
            <a:ext cx="4037835" cy="5361991"/>
          </a:xfrm>
          <a:prstGeom prst="rect">
            <a:avLst/>
          </a:prstGeom>
        </p:spPr>
        <p:txBody>
          <a:bodyPr vert="horz" lIns="0" tIns="0" rIns="0" bIns="0" rtlCol="0">
            <a:normAutofit lnSpcReduction="10000"/>
          </a:bodyPr>
          <a:lstStyle/>
          <a:p>
            <a:pPr indent="-228600">
              <a:lnSpc>
                <a:spcPct val="120000"/>
              </a:lnSpc>
              <a:spcAft>
                <a:spcPts val="800"/>
              </a:spcAft>
              <a:buFont typeface="Arial" panose="020B0604020202020204" pitchFamily="34" charset="0"/>
              <a:buChar char="•"/>
            </a:pPr>
            <a:r>
              <a:rPr lang="en-US" sz="2600" b="1" dirty="0">
                <a:effectLst/>
              </a:rPr>
              <a:t>Clause 1</a:t>
            </a:r>
            <a:r>
              <a:rPr lang="en-US" sz="2600" dirty="0">
                <a:effectLst/>
              </a:rPr>
              <a:t>: </a:t>
            </a:r>
            <a:r>
              <a:rPr lang="en-US" sz="2600" b="1" dirty="0">
                <a:effectLst/>
              </a:rPr>
              <a:t>Not being a fellow of the Institute, acts as a fellow</a:t>
            </a:r>
          </a:p>
          <a:p>
            <a:pPr indent="-228600">
              <a:lnSpc>
                <a:spcPct val="120000"/>
              </a:lnSpc>
              <a:spcAft>
                <a:spcPts val="800"/>
              </a:spcAft>
              <a:buFont typeface="Arial" panose="020B0604020202020204" pitchFamily="34" charset="0"/>
              <a:buChar char="•"/>
            </a:pPr>
            <a:endParaRPr lang="en-US" sz="2600" dirty="0">
              <a:effectLst/>
            </a:endParaRPr>
          </a:p>
          <a:p>
            <a:pPr indent="-228600">
              <a:lnSpc>
                <a:spcPct val="120000"/>
              </a:lnSpc>
              <a:spcAft>
                <a:spcPts val="800"/>
              </a:spcAft>
              <a:buFont typeface="Arial" panose="020B0604020202020204" pitchFamily="34" charset="0"/>
              <a:buChar char="•"/>
            </a:pPr>
            <a:r>
              <a:rPr lang="en-US" sz="2600" b="1" dirty="0">
                <a:effectLst/>
              </a:rPr>
              <a:t>Clause 2</a:t>
            </a:r>
            <a:r>
              <a:rPr lang="en-US" sz="2600" dirty="0">
                <a:effectLst/>
              </a:rPr>
              <a:t>: </a:t>
            </a:r>
            <a:r>
              <a:rPr lang="en-US" sz="2600" b="1" dirty="0">
                <a:effectLst/>
              </a:rPr>
              <a:t>Does not supply the information called for or comply with requirements</a:t>
            </a:r>
          </a:p>
          <a:p>
            <a:pPr indent="-228600">
              <a:lnSpc>
                <a:spcPct val="120000"/>
              </a:lnSpc>
              <a:spcAft>
                <a:spcPts val="800"/>
              </a:spcAft>
              <a:buFont typeface="Arial" panose="020B0604020202020204" pitchFamily="34" charset="0"/>
              <a:buChar char="•"/>
            </a:pPr>
            <a:endParaRPr lang="en-US" sz="2600" dirty="0">
              <a:effectLst/>
            </a:endParaRPr>
          </a:p>
          <a:p>
            <a:pPr indent="-228600">
              <a:lnSpc>
                <a:spcPct val="120000"/>
              </a:lnSpc>
              <a:spcAft>
                <a:spcPts val="800"/>
              </a:spcAft>
              <a:buFont typeface="Arial" panose="020B0604020202020204" pitchFamily="34" charset="0"/>
              <a:buChar char="•"/>
            </a:pPr>
            <a:r>
              <a:rPr lang="en-US" sz="2600" b="1" dirty="0">
                <a:effectLst/>
              </a:rPr>
              <a:t>Clause 3</a:t>
            </a:r>
            <a:r>
              <a:rPr lang="en-US" sz="2600" dirty="0">
                <a:effectLst/>
              </a:rPr>
              <a:t>: </a:t>
            </a:r>
            <a:r>
              <a:rPr lang="en-US" sz="2600" b="1" dirty="0">
                <a:effectLst/>
              </a:rPr>
              <a:t>Gives false information while inviting professional work</a:t>
            </a:r>
            <a:endParaRPr lang="en-US" sz="2600" dirty="0">
              <a:effectLst/>
            </a:endParaRPr>
          </a:p>
          <a:p>
            <a:pPr indent="-228600">
              <a:lnSpc>
                <a:spcPct val="120000"/>
              </a:lnSpc>
              <a:buFont typeface="Arial" panose="020B0604020202020204" pitchFamily="34" charset="0"/>
              <a:buChar char="•"/>
            </a:pPr>
            <a:endParaRPr lang="en-US" altLang="en-US" sz="1600" dirty="0"/>
          </a:p>
        </p:txBody>
      </p:sp>
      <p:pic>
        <p:nvPicPr>
          <p:cNvPr id="11" name="Graphic 10" descr="No sign">
            <a:extLst>
              <a:ext uri="{FF2B5EF4-FFF2-40B4-BE49-F238E27FC236}">
                <a16:creationId xmlns:a16="http://schemas.microsoft.com/office/drawing/2014/main" id="{C3CD6E7F-2386-59AF-0A45-7D88E6BF25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15300" y="1619250"/>
            <a:ext cx="3619500" cy="3619500"/>
          </a:xfrm>
          <a:prstGeom prst="rect">
            <a:avLst/>
          </a:prstGeom>
        </p:spPr>
      </p:pic>
      <p:sp>
        <p:nvSpPr>
          <p:cNvPr id="3" name="Date Placeholder 2">
            <a:extLst>
              <a:ext uri="{FF2B5EF4-FFF2-40B4-BE49-F238E27FC236}">
                <a16:creationId xmlns:a16="http://schemas.microsoft.com/office/drawing/2014/main" id="{91D828C4-97A3-5913-3584-063497A325DF}"/>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9FE52D85-0681-3C23-D19F-EDEDA78B4A89}"/>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31CD1D35-2667-52C7-3199-BCA879BE1B34}"/>
              </a:ext>
            </a:extLst>
          </p:cNvPr>
          <p:cNvSpPr>
            <a:spLocks noGrp="1"/>
          </p:cNvSpPr>
          <p:nvPr>
            <p:ph type="sldNum" sz="quarter" idx="12"/>
          </p:nvPr>
        </p:nvSpPr>
        <p:spPr/>
        <p:txBody>
          <a:bodyPr/>
          <a:lstStyle/>
          <a:p>
            <a:fld id="{C01389E6-C847-4AD0-B56D-D205B2EAB1EE}" type="slidenum">
              <a:rPr lang="en-US" smtClean="0"/>
              <a:t>11</a:t>
            </a:fld>
            <a:endParaRPr lang="en-US"/>
          </a:p>
        </p:txBody>
      </p:sp>
    </p:spTree>
    <p:extLst>
      <p:ext uri="{BB962C8B-B14F-4D97-AF65-F5344CB8AC3E}">
        <p14:creationId xmlns:p14="http://schemas.microsoft.com/office/powerpoint/2010/main" val="352330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721E-E1F0-E135-9E33-96114CD61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7A4A6-2B82-55C6-D363-7682FC7DA285}"/>
              </a:ext>
            </a:extLst>
          </p:cNvPr>
          <p:cNvSpPr>
            <a:spLocks noGrp="1"/>
          </p:cNvSpPr>
          <p:nvPr>
            <p:ph type="title"/>
          </p:nvPr>
        </p:nvSpPr>
        <p:spPr>
          <a:xfrm>
            <a:off x="240146" y="586854"/>
            <a:ext cx="3572728" cy="5608672"/>
          </a:xfrm>
        </p:spPr>
        <p:txBody>
          <a:bodyPr vert="horz" lIns="0" tIns="0" rIns="0" bIns="0" rtlCol="0" anchor="b">
            <a:normAutofit fontScale="90000"/>
          </a:bodyPr>
          <a:lstStyle/>
          <a:p>
            <a:pPr algn="l"/>
            <a:r>
              <a:rPr lang="en-US" altLang="en-US" sz="2200" dirty="0">
                <a:solidFill>
                  <a:schemeClr val="bg1"/>
                </a:solidFill>
              </a:rPr>
              <a:t>Part - Iii of First Schedule </a:t>
            </a:r>
            <a:br>
              <a:rPr lang="en-US" altLang="en-US" sz="2200" dirty="0">
                <a:solidFill>
                  <a:schemeClr val="bg1"/>
                </a:solidFill>
              </a:rPr>
            </a:br>
            <a:r>
              <a:rPr lang="en-US" altLang="en-US" sz="2200" dirty="0">
                <a:solidFill>
                  <a:schemeClr val="bg1"/>
                </a:solidFill>
              </a:rPr>
              <a:t/>
            </a:r>
            <a:br>
              <a:rPr lang="en-US" altLang="en-US" sz="2200" dirty="0">
                <a:solidFill>
                  <a:schemeClr val="bg1"/>
                </a:solidFill>
              </a:rPr>
            </a:br>
            <a:r>
              <a:rPr lang="en-US" altLang="en-US" sz="2200" dirty="0">
                <a:solidFill>
                  <a:schemeClr val="bg1"/>
                </a:solidFill>
              </a:rPr>
              <a:t>Professional </a:t>
            </a:r>
            <a:r>
              <a:rPr lang="en-US" altLang="en-US" sz="2700" dirty="0" err="1">
                <a:solidFill>
                  <a:schemeClr val="bg1"/>
                </a:solidFill>
              </a:rPr>
              <a:t>m</a:t>
            </a:r>
            <a:r>
              <a:rPr lang="en-US" sz="2700" i="0" u="none" strike="noStrike" baseline="0" dirty="0" err="1">
                <a:latin typeface="Verdana" panose="020B0604030504040204" pitchFamily="34" charset="0"/>
              </a:rPr>
              <a:t>PART</a:t>
            </a:r>
            <a:r>
              <a:rPr lang="en-US" sz="2700" i="0" u="none" strike="noStrike" baseline="0" dirty="0">
                <a:latin typeface="Verdana" panose="020B0604030504040204" pitchFamily="34" charset="0"/>
              </a:rPr>
              <a:t> IV</a:t>
            </a:r>
            <a:br>
              <a:rPr lang="en-US" sz="2700" i="0" u="none" strike="noStrike" baseline="0" dirty="0">
                <a:latin typeface="Verdana" panose="020B0604030504040204" pitchFamily="34" charset="0"/>
              </a:rPr>
            </a:br>
            <a:r>
              <a:rPr lang="en-US" sz="2700" i="0" u="none" strike="noStrike" baseline="0" dirty="0">
                <a:latin typeface="Verdana" panose="020B0604030504040204" pitchFamily="34" charset="0"/>
              </a:rPr>
              <a:t/>
            </a:r>
            <a:br>
              <a:rPr lang="en-US" sz="2700" i="0" u="none" strike="noStrike" baseline="0" dirty="0">
                <a:latin typeface="Verdana" panose="020B0604030504040204" pitchFamily="34" charset="0"/>
              </a:rPr>
            </a:br>
            <a:r>
              <a:rPr lang="en-US" sz="2700" i="0" u="none" strike="noStrike" baseline="0" dirty="0">
                <a:latin typeface="Verdana" panose="020B0604030504040204" pitchFamily="34" charset="0"/>
              </a:rPr>
              <a:t>Other misconduct in relation to members</a:t>
            </a:r>
            <a:br>
              <a:rPr lang="en-US" sz="2700" i="0" u="none" strike="noStrike" baseline="0" dirty="0">
                <a:latin typeface="Verdana" panose="020B0604030504040204" pitchFamily="34" charset="0"/>
              </a:rPr>
            </a:br>
            <a:r>
              <a:rPr lang="en-IN" sz="2700" i="0" u="none" strike="noStrike" baseline="0" dirty="0">
                <a:latin typeface="Verdana" panose="020B0604030504040204" pitchFamily="34" charset="0"/>
              </a:rPr>
              <a:t>of the Institute generally</a:t>
            </a:r>
            <a:r>
              <a:rPr lang="en-US" altLang="en-US" sz="2200" dirty="0">
                <a:solidFill>
                  <a:schemeClr val="bg1"/>
                </a:solidFill>
              </a:rPr>
              <a:t>conduct in relation to members of the institute generally</a:t>
            </a:r>
          </a:p>
        </p:txBody>
      </p:sp>
      <p:sp>
        <p:nvSpPr>
          <p:cNvPr id="7" name="TextBox 6">
            <a:extLst>
              <a:ext uri="{FF2B5EF4-FFF2-40B4-BE49-F238E27FC236}">
                <a16:creationId xmlns:a16="http://schemas.microsoft.com/office/drawing/2014/main" id="{5CE6E206-ABBA-B25F-AD91-A91BBBFC6266}"/>
              </a:ext>
            </a:extLst>
          </p:cNvPr>
          <p:cNvSpPr txBox="1"/>
          <p:nvPr/>
        </p:nvSpPr>
        <p:spPr>
          <a:xfrm>
            <a:off x="3934692" y="314037"/>
            <a:ext cx="5569526" cy="5881490"/>
          </a:xfrm>
          <a:prstGeom prst="rect">
            <a:avLst/>
          </a:prstGeom>
        </p:spPr>
        <p:txBody>
          <a:bodyPr vert="horz" lIns="0" tIns="0" rIns="0" bIns="0" rtlCol="0">
            <a:normAutofit lnSpcReduction="10000"/>
          </a:bodyPr>
          <a:lstStyle/>
          <a:p>
            <a:pPr algn="l"/>
            <a:endParaRPr lang="en-US" sz="1800" b="0" i="0" u="none" strike="noStrike" baseline="0" dirty="0">
              <a:latin typeface="Verdana" panose="020B0604030504040204" pitchFamily="34" charset="0"/>
            </a:endParaRPr>
          </a:p>
          <a:p>
            <a:pPr algn="l"/>
            <a:endParaRPr lang="en-US" dirty="0">
              <a:latin typeface="Verdana" panose="020B0604030504040204" pitchFamily="34" charset="0"/>
            </a:endParaRPr>
          </a:p>
          <a:p>
            <a:pPr algn="l"/>
            <a:r>
              <a:rPr lang="en-US" sz="2600" b="0" i="0" u="none" strike="noStrike" baseline="0" dirty="0">
                <a:latin typeface="Verdana" panose="020B0604030504040204" pitchFamily="34" charset="0"/>
              </a:rPr>
              <a:t>(1) is held guilty by any civil or criminal court for an offence which is punishable with</a:t>
            </a:r>
          </a:p>
          <a:p>
            <a:pPr algn="l"/>
            <a:r>
              <a:rPr lang="en-US" sz="2600" b="0" i="0" u="none" strike="noStrike" baseline="0" dirty="0">
                <a:latin typeface="Verdana" panose="020B0604030504040204" pitchFamily="34" charset="0"/>
              </a:rPr>
              <a:t>imprisonment for a term not exceeding six</a:t>
            </a:r>
          </a:p>
          <a:p>
            <a:pPr algn="l"/>
            <a:r>
              <a:rPr lang="en-IN" sz="2600" b="0" i="0" u="none" strike="noStrike" baseline="0" dirty="0">
                <a:latin typeface="Verdana" panose="020B0604030504040204" pitchFamily="34" charset="0"/>
              </a:rPr>
              <a:t>months;</a:t>
            </a:r>
          </a:p>
          <a:p>
            <a:pPr algn="l"/>
            <a:endParaRPr lang="en-IN" sz="2600" dirty="0">
              <a:latin typeface="Verdana" panose="020B0604030504040204" pitchFamily="34" charset="0"/>
            </a:endParaRPr>
          </a:p>
          <a:p>
            <a:pPr algn="l"/>
            <a:endParaRPr lang="en-IN" sz="2600" b="0" i="0" u="none" strike="noStrike" baseline="0" dirty="0">
              <a:latin typeface="Verdana" panose="020B0604030504040204" pitchFamily="34" charset="0"/>
            </a:endParaRPr>
          </a:p>
          <a:p>
            <a:pPr algn="l"/>
            <a:r>
              <a:rPr lang="en-US" sz="2600" b="0" i="1" u="none" strike="noStrike" baseline="0" dirty="0">
                <a:latin typeface="Verdana" panose="020B0604030504040204" pitchFamily="34" charset="0"/>
              </a:rPr>
              <a:t>(2) </a:t>
            </a:r>
            <a:r>
              <a:rPr lang="en-US" sz="2600" b="0" i="0" u="none" strike="noStrike" baseline="0" dirty="0">
                <a:latin typeface="Verdana" panose="020B0604030504040204" pitchFamily="34" charset="0"/>
              </a:rPr>
              <a:t>in the opinion of the Council, brings disrepute to the profession or the Institute as a result of his action whether or not related to his</a:t>
            </a:r>
          </a:p>
          <a:p>
            <a:pPr algn="l"/>
            <a:r>
              <a:rPr lang="en-IN" sz="2600" b="0" i="0" u="none" strike="noStrike" baseline="0" dirty="0">
                <a:latin typeface="Verdana" panose="020B0604030504040204" pitchFamily="34" charset="0"/>
              </a:rPr>
              <a:t>professional work.</a:t>
            </a:r>
            <a:endParaRPr lang="en-US" altLang="en-US" sz="2600" dirty="0"/>
          </a:p>
        </p:txBody>
      </p:sp>
      <p:pic>
        <p:nvPicPr>
          <p:cNvPr id="11" name="Graphic 10" descr="No sign">
            <a:extLst>
              <a:ext uri="{FF2B5EF4-FFF2-40B4-BE49-F238E27FC236}">
                <a16:creationId xmlns:a16="http://schemas.microsoft.com/office/drawing/2014/main" id="{182F1EB2-A666-84F5-1219-1597EA5408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15664" y="963468"/>
            <a:ext cx="3619500" cy="3619500"/>
          </a:xfrm>
          <a:prstGeom prst="rect">
            <a:avLst/>
          </a:prstGeom>
        </p:spPr>
      </p:pic>
      <p:sp>
        <p:nvSpPr>
          <p:cNvPr id="3" name="Date Placeholder 2">
            <a:extLst>
              <a:ext uri="{FF2B5EF4-FFF2-40B4-BE49-F238E27FC236}">
                <a16:creationId xmlns:a16="http://schemas.microsoft.com/office/drawing/2014/main" id="{B9A832B5-C8C6-9A9B-42EA-9770C895145B}"/>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7B8198DA-C02A-5E2B-40B8-010B01D3FBE0}"/>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69F034C1-AADB-EF13-8B32-43BDD5A9DE03}"/>
              </a:ext>
            </a:extLst>
          </p:cNvPr>
          <p:cNvSpPr>
            <a:spLocks noGrp="1"/>
          </p:cNvSpPr>
          <p:nvPr>
            <p:ph type="sldNum" sz="quarter" idx="12"/>
          </p:nvPr>
        </p:nvSpPr>
        <p:spPr/>
        <p:txBody>
          <a:bodyPr/>
          <a:lstStyle/>
          <a:p>
            <a:fld id="{C01389E6-C847-4AD0-B56D-D205B2EAB1EE}" type="slidenum">
              <a:rPr lang="en-US" smtClean="0"/>
              <a:t>12</a:t>
            </a:fld>
            <a:endParaRPr lang="en-US"/>
          </a:p>
        </p:txBody>
      </p:sp>
    </p:spTree>
    <p:extLst>
      <p:ext uri="{BB962C8B-B14F-4D97-AF65-F5344CB8AC3E}">
        <p14:creationId xmlns:p14="http://schemas.microsoft.com/office/powerpoint/2010/main" val="285887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7" name="Rectangle 29706">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709" name="Rectangle 29708">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1" name="Rectangle 29710">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3" name="Rectangle 29712">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5" name="Rectangle 29714">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7" name="Freeform: Shape 29716">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698" name="Rectangle 1">
            <a:extLst>
              <a:ext uri="{FF2B5EF4-FFF2-40B4-BE49-F238E27FC236}">
                <a16:creationId xmlns:a16="http://schemas.microsoft.com/office/drawing/2014/main" id="{5D88BFE0-B845-6D9B-A669-BAF75425BE4E}"/>
              </a:ext>
            </a:extLst>
          </p:cNvPr>
          <p:cNvSpPr>
            <a:spLocks noChangeArrowheads="1"/>
          </p:cNvSpPr>
          <p:nvPr/>
        </p:nvSpPr>
        <p:spPr bwMode="auto">
          <a:xfrm>
            <a:off x="387927" y="1028701"/>
            <a:ext cx="3248863" cy="30207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Bef>
                <a:spcPct val="0"/>
              </a:spcBef>
              <a:spcAft>
                <a:spcPts val="600"/>
              </a:spcAft>
            </a:pPr>
            <a:r>
              <a:rPr lang="en-US" altLang="en-US" sz="3200" b="1" cap="all" spc="700">
                <a:solidFill>
                  <a:schemeClr val="bg1"/>
                </a:solidFill>
                <a:latin typeface="+mj-lt"/>
                <a:ea typeface="+mj-ea"/>
                <a:cs typeface="+mj-cs"/>
              </a:rPr>
              <a:t>Part - I of Second Schedule</a:t>
            </a:r>
          </a:p>
        </p:txBody>
      </p:sp>
      <p:sp>
        <p:nvSpPr>
          <p:cNvPr id="29699" name="Rectangle 2">
            <a:extLst>
              <a:ext uri="{FF2B5EF4-FFF2-40B4-BE49-F238E27FC236}">
                <a16:creationId xmlns:a16="http://schemas.microsoft.com/office/drawing/2014/main" id="{B62B9B18-1DAB-90F1-BFEE-09EE84E7BC2C}"/>
              </a:ext>
            </a:extLst>
          </p:cNvPr>
          <p:cNvSpPr>
            <a:spLocks noChangeArrowheads="1"/>
          </p:cNvSpPr>
          <p:nvPr/>
        </p:nvSpPr>
        <p:spPr bwMode="auto">
          <a:xfrm>
            <a:off x="4254500" y="241300"/>
            <a:ext cx="7549573" cy="6354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marL="101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indent="-228600">
              <a:lnSpc>
                <a:spcPct val="110000"/>
              </a:lnSpc>
              <a:spcAft>
                <a:spcPts val="1050"/>
              </a:spcAft>
              <a:buFont typeface="Arial" panose="020B0604020202020204" pitchFamily="34" charset="0"/>
              <a:buChar char="•"/>
            </a:pPr>
            <a:r>
              <a:rPr lang="en-US" altLang="en-US" sz="2300" b="1" dirty="0">
                <a:latin typeface="+mn-lt"/>
              </a:rPr>
              <a:t>Professional misconduct in relation to chartered accountants in practice</a:t>
            </a:r>
          </a:p>
          <a:p>
            <a:pPr marL="0">
              <a:lnSpc>
                <a:spcPct val="110000"/>
              </a:lnSpc>
            </a:pPr>
            <a:r>
              <a:rPr lang="en-US" altLang="en-US" sz="2300" dirty="0">
                <a:latin typeface="+mn-lt"/>
              </a:rPr>
              <a:t> Clause (1): Disclosure of information without consent of Client</a:t>
            </a:r>
          </a:p>
          <a:p>
            <a:pPr marL="0">
              <a:lnSpc>
                <a:spcPct val="110000"/>
              </a:lnSpc>
            </a:pPr>
            <a:r>
              <a:rPr lang="en-US" altLang="en-US" sz="2300" dirty="0">
                <a:latin typeface="+mn-lt"/>
              </a:rPr>
              <a:t> Clause (2): Submitting Report without verification of Financial Statements</a:t>
            </a:r>
          </a:p>
          <a:p>
            <a:pPr indent="-228600">
              <a:lnSpc>
                <a:spcPct val="110000"/>
              </a:lnSpc>
              <a:buFont typeface="Arial" panose="020B0604020202020204" pitchFamily="34" charset="0"/>
              <a:buChar char="•"/>
            </a:pPr>
            <a:r>
              <a:rPr lang="en-US" altLang="en-US" sz="2300" dirty="0">
                <a:latin typeface="+mn-lt"/>
              </a:rPr>
              <a:t>Clause (3): Certifying Estimated Earnings</a:t>
            </a:r>
          </a:p>
          <a:p>
            <a:pPr indent="-228600">
              <a:lnSpc>
                <a:spcPct val="110000"/>
              </a:lnSpc>
              <a:buFont typeface="Arial" panose="020B0604020202020204" pitchFamily="34" charset="0"/>
              <a:buChar char="•"/>
            </a:pPr>
            <a:r>
              <a:rPr lang="en-US" altLang="en-US" sz="2300" dirty="0">
                <a:latin typeface="+mn-lt"/>
              </a:rPr>
              <a:t>Clause (4): Audit of Concern in which having substantial interest</a:t>
            </a:r>
          </a:p>
          <a:p>
            <a:pPr indent="-228600">
              <a:lnSpc>
                <a:spcPct val="110000"/>
              </a:lnSpc>
              <a:buFont typeface="Arial" panose="020B0604020202020204" pitchFamily="34" charset="0"/>
              <a:buChar char="•"/>
            </a:pPr>
            <a:r>
              <a:rPr lang="en-US" altLang="en-US" sz="2300" dirty="0">
                <a:latin typeface="+mn-lt"/>
              </a:rPr>
              <a:t>Clause (5): Failure to disclose material facts</a:t>
            </a:r>
          </a:p>
          <a:p>
            <a:pPr indent="-228600">
              <a:lnSpc>
                <a:spcPct val="110000"/>
              </a:lnSpc>
              <a:buFont typeface="Arial" panose="020B0604020202020204" pitchFamily="34" charset="0"/>
              <a:buChar char="•"/>
            </a:pPr>
            <a:r>
              <a:rPr lang="en-US" altLang="en-US" sz="2300" b="1" dirty="0">
                <a:latin typeface="+mn-lt"/>
              </a:rPr>
              <a:t>Clause (6): Failure to report material misstatement</a:t>
            </a:r>
          </a:p>
          <a:p>
            <a:pPr indent="-228600">
              <a:lnSpc>
                <a:spcPct val="110000"/>
              </a:lnSpc>
              <a:buFont typeface="Arial" panose="020B0604020202020204" pitchFamily="34" charset="0"/>
              <a:buChar char="•"/>
            </a:pPr>
            <a:r>
              <a:rPr lang="en-US" altLang="en-US" sz="2300" b="1" dirty="0">
                <a:latin typeface="+mn-lt"/>
              </a:rPr>
              <a:t>Clause (7): Grossly Negligent</a:t>
            </a:r>
          </a:p>
          <a:p>
            <a:pPr indent="-228600">
              <a:lnSpc>
                <a:spcPct val="110000"/>
              </a:lnSpc>
              <a:buFont typeface="Arial" panose="020B0604020202020204" pitchFamily="34" charset="0"/>
              <a:buChar char="•"/>
            </a:pPr>
            <a:r>
              <a:rPr lang="en-US" altLang="en-US" sz="2300" dirty="0">
                <a:latin typeface="+mn-lt"/>
              </a:rPr>
              <a:t>Clause (8): Failure to obtain sufficient information</a:t>
            </a:r>
          </a:p>
          <a:p>
            <a:pPr indent="-228600">
              <a:lnSpc>
                <a:spcPct val="110000"/>
              </a:lnSpc>
              <a:buFont typeface="Arial" panose="020B0604020202020204" pitchFamily="34" charset="0"/>
              <a:buChar char="•"/>
            </a:pPr>
            <a:r>
              <a:rPr lang="en-US" altLang="en-US" sz="2300" dirty="0">
                <a:latin typeface="+mn-lt"/>
              </a:rPr>
              <a:t>Clause (9): Failure to report material departures in accounts</a:t>
            </a:r>
          </a:p>
          <a:p>
            <a:pPr indent="-228600">
              <a:lnSpc>
                <a:spcPct val="110000"/>
              </a:lnSpc>
              <a:buFont typeface="Arial" panose="020B0604020202020204" pitchFamily="34" charset="0"/>
              <a:buChar char="•"/>
            </a:pPr>
            <a:r>
              <a:rPr lang="en-US" altLang="en-US" sz="2300" dirty="0">
                <a:latin typeface="+mn-lt"/>
              </a:rPr>
              <a:t>Clause (10): Failure to keep client's money in separate A/c or using the same for it's purpose</a:t>
            </a:r>
          </a:p>
        </p:txBody>
      </p:sp>
    </p:spTree>
    <p:extLst>
      <p:ext uri="{BB962C8B-B14F-4D97-AF65-F5344CB8AC3E}">
        <p14:creationId xmlns:p14="http://schemas.microsoft.com/office/powerpoint/2010/main" val="41647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9594EB-6561-4FAF-B01F-38B802870CAA}"/>
              </a:ext>
            </a:extLst>
          </p:cNvPr>
          <p:cNvSpPr txBox="1">
            <a:spLocks/>
          </p:cNvSpPr>
          <p:nvPr/>
        </p:nvSpPr>
        <p:spPr>
          <a:xfrm>
            <a:off x="141023" y="46558"/>
            <a:ext cx="10157354" cy="904528"/>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endParaRPr lang="en-IN" dirty="0">
              <a:latin typeface="Bahnschrift Condensed" panose="020B0502040204020203" pitchFamily="34" charset="0"/>
            </a:endParaRPr>
          </a:p>
        </p:txBody>
      </p:sp>
      <p:sp>
        <p:nvSpPr>
          <p:cNvPr id="14" name="Content Placeholder 2">
            <a:extLst>
              <a:ext uri="{FF2B5EF4-FFF2-40B4-BE49-F238E27FC236}">
                <a16:creationId xmlns:a16="http://schemas.microsoft.com/office/drawing/2014/main" id="{4ED6BF88-0F60-468A-9AB7-9C0D03DD0CDF}"/>
              </a:ext>
            </a:extLst>
          </p:cNvPr>
          <p:cNvSpPr txBox="1">
            <a:spLocks/>
          </p:cNvSpPr>
          <p:nvPr/>
        </p:nvSpPr>
        <p:spPr>
          <a:xfrm>
            <a:off x="149028" y="1340768"/>
            <a:ext cx="10157354" cy="5112568"/>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a:buFontTx/>
              <a:buChar char="•"/>
            </a:pPr>
            <a:endParaRPr lang="en-US" altLang="en-US" b="1" dirty="0">
              <a:solidFill>
                <a:srgbClr val="4B0C01"/>
              </a:solidFill>
              <a:latin typeface="Baskerville Old Face" panose="020B0604020202020204" pitchFamily="18" charset="0"/>
            </a:endParaRPr>
          </a:p>
        </p:txBody>
      </p:sp>
      <p:sp>
        <p:nvSpPr>
          <p:cNvPr id="2" name="Rectangle 1">
            <a:extLst>
              <a:ext uri="{FF2B5EF4-FFF2-40B4-BE49-F238E27FC236}">
                <a16:creationId xmlns:a16="http://schemas.microsoft.com/office/drawing/2014/main" id="{87D3B9F4-247B-40A5-A912-D3DAB2E369CE}"/>
              </a:ext>
            </a:extLst>
          </p:cNvPr>
          <p:cNvSpPr/>
          <p:nvPr/>
        </p:nvSpPr>
        <p:spPr>
          <a:xfrm>
            <a:off x="263353" y="194103"/>
            <a:ext cx="8496943" cy="769441"/>
          </a:xfrm>
          <a:prstGeom prst="rect">
            <a:avLst/>
          </a:prstGeom>
        </p:spPr>
        <p:txBody>
          <a:bodyPr wrap="square">
            <a:spAutoFit/>
          </a:bodyPr>
          <a:lstStyle/>
          <a:p>
            <a:r>
              <a:rPr lang="en-US" altLang="en-US" sz="4400" b="1" dirty="0">
                <a:latin typeface="Bahnschrift Condensed" panose="020B0502040204020203" pitchFamily="34" charset="0"/>
              </a:rPr>
              <a:t>Clause (7) of Part I of Second schedule</a:t>
            </a:r>
            <a:endParaRPr lang="en-IN" sz="4400" dirty="0">
              <a:latin typeface="Bahnschrift Condensed" panose="020B0502040204020203" pitchFamily="34" charset="0"/>
            </a:endParaRPr>
          </a:p>
        </p:txBody>
      </p:sp>
      <p:sp>
        <p:nvSpPr>
          <p:cNvPr id="3" name="TextBox 2">
            <a:extLst>
              <a:ext uri="{FF2B5EF4-FFF2-40B4-BE49-F238E27FC236}">
                <a16:creationId xmlns:a16="http://schemas.microsoft.com/office/drawing/2014/main" id="{51BDAEB4-2204-497A-98A2-24D3F58ED721}"/>
              </a:ext>
            </a:extLst>
          </p:cNvPr>
          <p:cNvSpPr txBox="1"/>
          <p:nvPr/>
        </p:nvSpPr>
        <p:spPr>
          <a:xfrm>
            <a:off x="242478" y="1353225"/>
            <a:ext cx="9051321" cy="876522"/>
          </a:xfrm>
          <a:prstGeom prst="rect">
            <a:avLst/>
          </a:prstGeom>
          <a:noFill/>
        </p:spPr>
        <p:txBody>
          <a:bodyPr wrap="square" rtlCol="0">
            <a:spAutoFit/>
          </a:bodyPr>
          <a:lstStyle/>
          <a:p>
            <a:pPr>
              <a:lnSpc>
                <a:spcPct val="150000"/>
              </a:lnSpc>
            </a:pPr>
            <a:r>
              <a:rPr lang="en-US" dirty="0">
                <a:latin typeface="Bahnschrift Condensed" panose="020B0502040204020203" pitchFamily="34" charset="0"/>
              </a:rPr>
              <a:t>A CA in practice shall be deemed to be guilty of professional misconduct, if he does not exercise due diligence, or is </a:t>
            </a:r>
            <a:r>
              <a:rPr lang="en-US" b="1" dirty="0">
                <a:latin typeface="Bahnschrift Condensed" panose="020B0502040204020203" pitchFamily="34" charset="0"/>
              </a:rPr>
              <a:t>grossly negligent </a:t>
            </a:r>
            <a:r>
              <a:rPr lang="en-US" dirty="0">
                <a:latin typeface="Bahnschrift Condensed" panose="020B0502040204020203" pitchFamily="34" charset="0"/>
              </a:rPr>
              <a:t>in the conduct of his professional duties;</a:t>
            </a:r>
            <a:endParaRPr lang="en-IN" dirty="0">
              <a:latin typeface="Bahnschrift Condensed" panose="020B0502040204020203" pitchFamily="34" charset="0"/>
            </a:endParaRPr>
          </a:p>
        </p:txBody>
      </p:sp>
      <p:sp>
        <p:nvSpPr>
          <p:cNvPr id="4" name="TextBox 3">
            <a:extLst>
              <a:ext uri="{FF2B5EF4-FFF2-40B4-BE49-F238E27FC236}">
                <a16:creationId xmlns:a16="http://schemas.microsoft.com/office/drawing/2014/main" id="{C8870A10-E67E-4316-AA49-F3E19298B878}"/>
              </a:ext>
            </a:extLst>
          </p:cNvPr>
          <p:cNvSpPr txBox="1"/>
          <p:nvPr/>
        </p:nvSpPr>
        <p:spPr>
          <a:xfrm flipH="1">
            <a:off x="292247" y="2794006"/>
            <a:ext cx="8827292" cy="2123017"/>
          </a:xfrm>
          <a:prstGeom prst="rect">
            <a:avLst/>
          </a:prstGeom>
          <a:noFill/>
        </p:spPr>
        <p:txBody>
          <a:bodyPr wrap="square" rtlCol="0">
            <a:spAutoFit/>
          </a:bodyPr>
          <a:lstStyle/>
          <a:p>
            <a:pPr>
              <a:lnSpc>
                <a:spcPct val="150000"/>
              </a:lnSpc>
            </a:pPr>
            <a:r>
              <a:rPr lang="en-US" b="1" i="1" dirty="0">
                <a:latin typeface="Bahnschrift Condensed" panose="020B0502040204020203" pitchFamily="34" charset="0"/>
              </a:rPr>
              <a:t>Though very simply worded, it is a vital clause</a:t>
            </a:r>
          </a:p>
          <a:p>
            <a:pPr>
              <a:lnSpc>
                <a:spcPct val="150000"/>
              </a:lnSpc>
            </a:pPr>
            <a:r>
              <a:rPr lang="en-US" dirty="0">
                <a:latin typeface="Bahnschrift Condensed" panose="020B0502040204020203" pitchFamily="34" charset="0"/>
              </a:rPr>
              <a:t>In discharging his professional responsibilities it is expected that he would exercise a reasonable degree of diligence in his professional assignment. </a:t>
            </a:r>
          </a:p>
          <a:p>
            <a:pPr>
              <a:lnSpc>
                <a:spcPct val="150000"/>
              </a:lnSpc>
            </a:pPr>
            <a:endParaRPr lang="en-US" b="1" u="sng" dirty="0">
              <a:latin typeface="Bahnschrift Condensed" panose="020B0502040204020203" pitchFamily="34" charset="0"/>
            </a:endParaRPr>
          </a:p>
          <a:p>
            <a:pPr>
              <a:lnSpc>
                <a:spcPct val="150000"/>
              </a:lnSpc>
            </a:pPr>
            <a:r>
              <a:rPr lang="en-US" b="1" u="sng" dirty="0">
                <a:latin typeface="Bahnschrift Condensed" panose="020B0502040204020203" pitchFamily="34" charset="0"/>
              </a:rPr>
              <a:t>The member should also act diligently in accordance with applicable technical and professional standards</a:t>
            </a:r>
            <a:r>
              <a:rPr lang="en-US" b="1" dirty="0">
                <a:latin typeface="Bahnschrift Condensed" panose="020B0502040204020203" pitchFamily="34" charset="0"/>
              </a:rPr>
              <a:t>. </a:t>
            </a:r>
            <a:endParaRPr lang="en-IN" b="1" dirty="0">
              <a:latin typeface="Bahnschrift Condensed" panose="020B0502040204020203" pitchFamily="34" charset="0"/>
            </a:endParaRPr>
          </a:p>
        </p:txBody>
      </p:sp>
      <p:sp>
        <p:nvSpPr>
          <p:cNvPr id="5" name="Date Placeholder 4">
            <a:extLst>
              <a:ext uri="{FF2B5EF4-FFF2-40B4-BE49-F238E27FC236}">
                <a16:creationId xmlns:a16="http://schemas.microsoft.com/office/drawing/2014/main" id="{6FE83097-288C-2029-679D-7CB25797763F}"/>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5696FA35-B7F3-B216-B4F7-BFD41AE1989D}"/>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0B0F88E5-3A7E-9EC3-D018-688999B3D577}"/>
              </a:ext>
            </a:extLst>
          </p:cNvPr>
          <p:cNvSpPr>
            <a:spLocks noGrp="1"/>
          </p:cNvSpPr>
          <p:nvPr>
            <p:ph type="sldNum" sz="quarter" idx="12"/>
          </p:nvPr>
        </p:nvSpPr>
        <p:spPr/>
        <p:txBody>
          <a:bodyPr/>
          <a:lstStyle/>
          <a:p>
            <a:fld id="{C01389E6-C847-4AD0-B56D-D205B2EAB1EE}" type="slidenum">
              <a:rPr lang="en-US" smtClean="0"/>
              <a:t>14</a:t>
            </a:fld>
            <a:endParaRPr lang="en-US"/>
          </a:p>
        </p:txBody>
      </p:sp>
    </p:spTree>
    <p:extLst>
      <p:ext uri="{BB962C8B-B14F-4D97-AF65-F5344CB8AC3E}">
        <p14:creationId xmlns:p14="http://schemas.microsoft.com/office/powerpoint/2010/main" val="314660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44292-1106-3C4A-80FD-500E2E9C5BD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73A9A8D-CD08-12A9-ECF3-BC769BEBC4F7}"/>
              </a:ext>
            </a:extLst>
          </p:cNvPr>
          <p:cNvSpPr txBox="1">
            <a:spLocks/>
          </p:cNvSpPr>
          <p:nvPr/>
        </p:nvSpPr>
        <p:spPr>
          <a:xfrm>
            <a:off x="141023" y="46558"/>
            <a:ext cx="10157354" cy="904528"/>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endParaRPr lang="en-IN" dirty="0">
              <a:latin typeface="Bahnschrift Condensed" panose="020B0502040204020203" pitchFamily="34" charset="0"/>
            </a:endParaRPr>
          </a:p>
        </p:txBody>
      </p:sp>
      <p:sp>
        <p:nvSpPr>
          <p:cNvPr id="14" name="Content Placeholder 2">
            <a:extLst>
              <a:ext uri="{FF2B5EF4-FFF2-40B4-BE49-F238E27FC236}">
                <a16:creationId xmlns:a16="http://schemas.microsoft.com/office/drawing/2014/main" id="{AE3918DE-B543-B651-DBC9-E883346C27B7}"/>
              </a:ext>
            </a:extLst>
          </p:cNvPr>
          <p:cNvSpPr txBox="1">
            <a:spLocks/>
          </p:cNvSpPr>
          <p:nvPr/>
        </p:nvSpPr>
        <p:spPr>
          <a:xfrm>
            <a:off x="149028" y="1340768"/>
            <a:ext cx="10157354" cy="5112568"/>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a:buFontTx/>
              <a:buChar char="•"/>
            </a:pPr>
            <a:endParaRPr lang="en-US" altLang="en-US" b="1" dirty="0">
              <a:solidFill>
                <a:srgbClr val="4B0C01"/>
              </a:solidFill>
              <a:latin typeface="Baskerville Old Face" panose="020B0604020202020204" pitchFamily="18" charset="0"/>
            </a:endParaRPr>
          </a:p>
        </p:txBody>
      </p:sp>
      <p:sp>
        <p:nvSpPr>
          <p:cNvPr id="2" name="Rectangle 1">
            <a:extLst>
              <a:ext uri="{FF2B5EF4-FFF2-40B4-BE49-F238E27FC236}">
                <a16:creationId xmlns:a16="http://schemas.microsoft.com/office/drawing/2014/main" id="{EFF90235-8CFD-F84F-0A19-15030D1537F4}"/>
              </a:ext>
            </a:extLst>
          </p:cNvPr>
          <p:cNvSpPr/>
          <p:nvPr/>
        </p:nvSpPr>
        <p:spPr>
          <a:xfrm>
            <a:off x="263353" y="194103"/>
            <a:ext cx="11485302" cy="769441"/>
          </a:xfrm>
          <a:prstGeom prst="rect">
            <a:avLst/>
          </a:prstGeom>
        </p:spPr>
        <p:txBody>
          <a:bodyPr wrap="square">
            <a:spAutoFit/>
          </a:bodyPr>
          <a:lstStyle/>
          <a:p>
            <a:pPr algn="ctr"/>
            <a:r>
              <a:rPr lang="en-US" altLang="en-US" sz="4400" b="1" dirty="0">
                <a:latin typeface="Bahnschrift Condensed" panose="020B0502040204020203" pitchFamily="34" charset="0"/>
              </a:rPr>
              <a:t>Gross Negligence</a:t>
            </a:r>
            <a:endParaRPr lang="en-IN" sz="4400" dirty="0">
              <a:latin typeface="Bahnschrift Condensed" panose="020B0502040204020203" pitchFamily="34" charset="0"/>
            </a:endParaRPr>
          </a:p>
        </p:txBody>
      </p:sp>
      <p:sp>
        <p:nvSpPr>
          <p:cNvPr id="3" name="TextBox 2">
            <a:extLst>
              <a:ext uri="{FF2B5EF4-FFF2-40B4-BE49-F238E27FC236}">
                <a16:creationId xmlns:a16="http://schemas.microsoft.com/office/drawing/2014/main" id="{2678A9B0-9C34-422E-6A08-B85BA4CB33E6}"/>
              </a:ext>
            </a:extLst>
          </p:cNvPr>
          <p:cNvSpPr txBox="1"/>
          <p:nvPr/>
        </p:nvSpPr>
        <p:spPr>
          <a:xfrm>
            <a:off x="263353" y="1111089"/>
            <a:ext cx="11062831" cy="9361602"/>
          </a:xfrm>
          <a:prstGeom prst="rect">
            <a:avLst/>
          </a:prstGeom>
          <a:noFill/>
        </p:spPr>
        <p:txBody>
          <a:bodyPr wrap="square" rtlCol="0">
            <a:spAutoFit/>
          </a:bodyPr>
          <a:lstStyle/>
          <a:p>
            <a:r>
              <a:rPr lang="en-IN" sz="2800" dirty="0"/>
              <a:t>Gross negligence implies a significant departure from the standard of care expected of a Chartered Accountant. It involves </a:t>
            </a:r>
            <a:r>
              <a:rPr lang="en-IN" sz="2800" b="1" dirty="0"/>
              <a:t>not just a simple mistake </a:t>
            </a:r>
            <a:r>
              <a:rPr lang="en-IN" sz="2800" dirty="0"/>
              <a:t>or oversight but a </a:t>
            </a:r>
            <a:r>
              <a:rPr lang="en-IN" sz="2800" b="1" dirty="0"/>
              <a:t>blatant disregard </a:t>
            </a:r>
            <a:r>
              <a:rPr lang="en-IN" sz="2800" dirty="0"/>
              <a:t>for established standards, rules, or procedures, leading to serious consequences.</a:t>
            </a:r>
          </a:p>
          <a:p>
            <a:endParaRPr lang="en-IN" sz="2800" dirty="0"/>
          </a:p>
          <a:p>
            <a:r>
              <a:rPr lang="en-IN" sz="2800" b="1" dirty="0"/>
              <a:t>Key Elements of Clause 7:</a:t>
            </a:r>
            <a:endParaRPr lang="en-IN" sz="2800" dirty="0"/>
          </a:p>
          <a:p>
            <a:pPr lvl="0"/>
            <a:r>
              <a:rPr lang="en-IN" sz="2800" b="1" dirty="0"/>
              <a:t>Gross Negligence</a:t>
            </a:r>
            <a:r>
              <a:rPr lang="en-IN" sz="2800" dirty="0"/>
              <a:t>: This is more serious than ordinary negligence and suggests </a:t>
            </a:r>
            <a:r>
              <a:rPr lang="en-IN" sz="2800" b="1" dirty="0"/>
              <a:t>reckless </a:t>
            </a:r>
            <a:r>
              <a:rPr lang="en-IN" sz="2800" b="1" dirty="0" err="1"/>
              <a:t>behavior</a:t>
            </a:r>
            <a:r>
              <a:rPr lang="en-IN" sz="2800" b="1" dirty="0"/>
              <a:t> </a:t>
            </a:r>
            <a:r>
              <a:rPr lang="en-IN" sz="2800" dirty="0"/>
              <a:t>or a </a:t>
            </a:r>
            <a:r>
              <a:rPr lang="en-IN" sz="2800" b="1" dirty="0" err="1"/>
              <a:t>willful</a:t>
            </a:r>
            <a:r>
              <a:rPr lang="en-IN" sz="2800" b="1" dirty="0"/>
              <a:t> lack of care</a:t>
            </a:r>
            <a:r>
              <a:rPr lang="en-IN" sz="2800" dirty="0"/>
              <a:t>.</a:t>
            </a:r>
          </a:p>
          <a:p>
            <a:pPr lvl="0"/>
            <a:endParaRPr lang="en-IN" sz="2800" dirty="0"/>
          </a:p>
          <a:p>
            <a:pPr lvl="0"/>
            <a:r>
              <a:rPr lang="en-IN" sz="2800" b="1" dirty="0"/>
              <a:t>Professional Duties</a:t>
            </a:r>
            <a:r>
              <a:rPr lang="en-IN" sz="2800" dirty="0"/>
              <a:t>: This clause applies to situations where the Chartered Accountant is performing professional responsibilities, such as auditing, accounting, or financial reporting.</a:t>
            </a: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IN" dirty="0">
              <a:latin typeface="Bahnschrift Condensed" panose="020B0502040204020203" pitchFamily="34" charset="0"/>
            </a:endParaRPr>
          </a:p>
        </p:txBody>
      </p:sp>
      <p:sp>
        <p:nvSpPr>
          <p:cNvPr id="4" name="Date Placeholder 3">
            <a:extLst>
              <a:ext uri="{FF2B5EF4-FFF2-40B4-BE49-F238E27FC236}">
                <a16:creationId xmlns:a16="http://schemas.microsoft.com/office/drawing/2014/main" id="{D074B398-78E5-00D7-6135-D54104AD7EE3}"/>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E6F61CF7-2AFC-55A8-371E-E28192076A54}"/>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4A04AE84-1E27-3143-EF41-21EB193A7F86}"/>
              </a:ext>
            </a:extLst>
          </p:cNvPr>
          <p:cNvSpPr>
            <a:spLocks noGrp="1"/>
          </p:cNvSpPr>
          <p:nvPr>
            <p:ph type="sldNum" sz="quarter" idx="12"/>
          </p:nvPr>
        </p:nvSpPr>
        <p:spPr/>
        <p:txBody>
          <a:bodyPr/>
          <a:lstStyle/>
          <a:p>
            <a:fld id="{C01389E6-C847-4AD0-B56D-D205B2EAB1EE}" type="slidenum">
              <a:rPr lang="en-US" smtClean="0"/>
              <a:t>15</a:t>
            </a:fld>
            <a:endParaRPr lang="en-US"/>
          </a:p>
        </p:txBody>
      </p:sp>
    </p:spTree>
    <p:extLst>
      <p:ext uri="{BB962C8B-B14F-4D97-AF65-F5344CB8AC3E}">
        <p14:creationId xmlns:p14="http://schemas.microsoft.com/office/powerpoint/2010/main" val="11197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3E790-6A31-7D77-64D4-203B5F4D783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FC1C53-794B-CD5F-05D1-4A17A46114F8}"/>
              </a:ext>
            </a:extLst>
          </p:cNvPr>
          <p:cNvSpPr txBox="1">
            <a:spLocks/>
          </p:cNvSpPr>
          <p:nvPr/>
        </p:nvSpPr>
        <p:spPr>
          <a:xfrm>
            <a:off x="141023" y="46558"/>
            <a:ext cx="10157354" cy="904528"/>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endParaRPr lang="en-IN" dirty="0">
              <a:latin typeface="Bahnschrift Condensed" panose="020B0502040204020203" pitchFamily="34" charset="0"/>
            </a:endParaRPr>
          </a:p>
        </p:txBody>
      </p:sp>
      <p:sp>
        <p:nvSpPr>
          <p:cNvPr id="14" name="Content Placeholder 2">
            <a:extLst>
              <a:ext uri="{FF2B5EF4-FFF2-40B4-BE49-F238E27FC236}">
                <a16:creationId xmlns:a16="http://schemas.microsoft.com/office/drawing/2014/main" id="{00267FA7-7F02-FFF2-7563-327BE85DF2B4}"/>
              </a:ext>
            </a:extLst>
          </p:cNvPr>
          <p:cNvSpPr txBox="1">
            <a:spLocks/>
          </p:cNvSpPr>
          <p:nvPr/>
        </p:nvSpPr>
        <p:spPr>
          <a:xfrm>
            <a:off x="149028" y="1340768"/>
            <a:ext cx="10157354" cy="5112568"/>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a:buFontTx/>
              <a:buChar char="•"/>
            </a:pPr>
            <a:endParaRPr lang="en-US" altLang="en-US" b="1" dirty="0">
              <a:solidFill>
                <a:srgbClr val="4B0C01"/>
              </a:solidFill>
              <a:latin typeface="Baskerville Old Face" panose="020B0604020202020204" pitchFamily="18" charset="0"/>
            </a:endParaRPr>
          </a:p>
        </p:txBody>
      </p:sp>
      <p:sp>
        <p:nvSpPr>
          <p:cNvPr id="2" name="Rectangle 1">
            <a:extLst>
              <a:ext uri="{FF2B5EF4-FFF2-40B4-BE49-F238E27FC236}">
                <a16:creationId xmlns:a16="http://schemas.microsoft.com/office/drawing/2014/main" id="{0B155D1A-0BB9-3AB6-00F2-7671378ACFB0}"/>
              </a:ext>
            </a:extLst>
          </p:cNvPr>
          <p:cNvSpPr/>
          <p:nvPr/>
        </p:nvSpPr>
        <p:spPr>
          <a:xfrm>
            <a:off x="263353" y="194103"/>
            <a:ext cx="11485302" cy="769441"/>
          </a:xfrm>
          <a:prstGeom prst="rect">
            <a:avLst/>
          </a:prstGeom>
        </p:spPr>
        <p:txBody>
          <a:bodyPr wrap="square">
            <a:spAutoFit/>
          </a:bodyPr>
          <a:lstStyle/>
          <a:p>
            <a:pPr algn="ctr"/>
            <a:r>
              <a:rPr lang="en-US" altLang="en-US" sz="4400" b="1" dirty="0">
                <a:latin typeface="Bahnschrift Condensed" panose="020B0502040204020203" pitchFamily="34" charset="0"/>
              </a:rPr>
              <a:t>Examples of Gross Negligence</a:t>
            </a:r>
            <a:endParaRPr lang="en-IN" sz="4400" dirty="0">
              <a:latin typeface="Bahnschrift Condensed" panose="020B0502040204020203" pitchFamily="34" charset="0"/>
            </a:endParaRPr>
          </a:p>
        </p:txBody>
      </p:sp>
      <p:sp>
        <p:nvSpPr>
          <p:cNvPr id="3" name="TextBox 2">
            <a:extLst>
              <a:ext uri="{FF2B5EF4-FFF2-40B4-BE49-F238E27FC236}">
                <a16:creationId xmlns:a16="http://schemas.microsoft.com/office/drawing/2014/main" id="{2C28DCCC-5D9D-6AE4-3226-D11D9640B0D9}"/>
              </a:ext>
            </a:extLst>
          </p:cNvPr>
          <p:cNvSpPr txBox="1"/>
          <p:nvPr/>
        </p:nvSpPr>
        <p:spPr>
          <a:xfrm>
            <a:off x="263353" y="1111089"/>
            <a:ext cx="11062831" cy="8946103"/>
          </a:xfrm>
          <a:prstGeom prst="rect">
            <a:avLst/>
          </a:prstGeom>
          <a:noFill/>
        </p:spPr>
        <p:txBody>
          <a:bodyPr wrap="square" rtlCol="0">
            <a:spAutoFit/>
          </a:bodyPr>
          <a:lstStyle/>
          <a:p>
            <a:pPr lvl="0"/>
            <a:r>
              <a:rPr lang="en-IN" sz="2800" b="1" dirty="0"/>
              <a:t>Failure to Verify Key Information</a:t>
            </a:r>
            <a:r>
              <a:rPr lang="en-IN" sz="2800" dirty="0"/>
              <a:t>:</a:t>
            </a:r>
          </a:p>
          <a:p>
            <a:pPr lvl="1" algn="just"/>
            <a:r>
              <a:rPr lang="en-IN" sz="2800" dirty="0"/>
              <a:t>An auditor issues a clean audit report without verifying the existence of significant assets, leading to stakeholders making decisions based on incorrect financial statements.</a:t>
            </a:r>
          </a:p>
          <a:p>
            <a:pPr lvl="1" algn="just"/>
            <a:r>
              <a:rPr lang="en-IN" sz="2800" b="1" dirty="0"/>
              <a:t>Example</a:t>
            </a:r>
            <a:r>
              <a:rPr lang="en-IN" sz="2800" dirty="0"/>
              <a:t>: Certifying the value of inventory without performing any physical verification or examining inventory records.</a:t>
            </a:r>
          </a:p>
          <a:p>
            <a:pPr lvl="1" algn="just"/>
            <a:endParaRPr lang="en-IN" sz="2800" dirty="0"/>
          </a:p>
          <a:p>
            <a:pPr lvl="0"/>
            <a:r>
              <a:rPr lang="en-IN" sz="2800" b="1" dirty="0"/>
              <a:t>Ignoring Red Flags</a:t>
            </a:r>
            <a:r>
              <a:rPr lang="en-IN" sz="2800" dirty="0"/>
              <a:t>:</a:t>
            </a:r>
          </a:p>
          <a:p>
            <a:pPr lvl="1" algn="just"/>
            <a:r>
              <a:rPr lang="en-IN" sz="2800" dirty="0"/>
              <a:t>A Chartered Accountant overlooks clear evidence of fraud or manipulation in the financial records of a client.</a:t>
            </a:r>
          </a:p>
          <a:p>
            <a:pPr algn="just"/>
            <a:r>
              <a:rPr lang="en-IN" sz="2800" b="1" dirty="0"/>
              <a:t>     Example</a:t>
            </a:r>
            <a:r>
              <a:rPr lang="en-IN" sz="2800" dirty="0"/>
              <a:t>: Ignoring unusually large cash withdrawals or journal entries  that clearly indicate fraudulent transactions</a:t>
            </a:r>
            <a:endParaRPr lang="en-US" sz="2800"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IN" dirty="0">
              <a:latin typeface="Bahnschrift Condensed" panose="020B0502040204020203" pitchFamily="34" charset="0"/>
            </a:endParaRPr>
          </a:p>
        </p:txBody>
      </p:sp>
      <p:sp>
        <p:nvSpPr>
          <p:cNvPr id="4" name="Date Placeholder 3">
            <a:extLst>
              <a:ext uri="{FF2B5EF4-FFF2-40B4-BE49-F238E27FC236}">
                <a16:creationId xmlns:a16="http://schemas.microsoft.com/office/drawing/2014/main" id="{411CBBCA-223D-8E28-85DB-98F54C66E118}"/>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3E989517-F64A-6D25-9A6D-802D0BA1EAD1}"/>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AD8E8B38-22B0-4B1A-5A6C-4C4D871BE6F5}"/>
              </a:ext>
            </a:extLst>
          </p:cNvPr>
          <p:cNvSpPr>
            <a:spLocks noGrp="1"/>
          </p:cNvSpPr>
          <p:nvPr>
            <p:ph type="sldNum" sz="quarter" idx="12"/>
          </p:nvPr>
        </p:nvSpPr>
        <p:spPr/>
        <p:txBody>
          <a:bodyPr/>
          <a:lstStyle/>
          <a:p>
            <a:fld id="{C01389E6-C847-4AD0-B56D-D205B2EAB1EE}" type="slidenum">
              <a:rPr lang="en-US" smtClean="0"/>
              <a:t>16</a:t>
            </a:fld>
            <a:endParaRPr lang="en-US"/>
          </a:p>
        </p:txBody>
      </p:sp>
    </p:spTree>
    <p:extLst>
      <p:ext uri="{BB962C8B-B14F-4D97-AF65-F5344CB8AC3E}">
        <p14:creationId xmlns:p14="http://schemas.microsoft.com/office/powerpoint/2010/main" val="33777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5902-8312-D882-9C25-FBCB52A3823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7E44C7E-7E5D-A16E-67EA-FE77DA176835}"/>
              </a:ext>
            </a:extLst>
          </p:cNvPr>
          <p:cNvSpPr txBox="1">
            <a:spLocks/>
          </p:cNvSpPr>
          <p:nvPr/>
        </p:nvSpPr>
        <p:spPr>
          <a:xfrm>
            <a:off x="141023" y="46558"/>
            <a:ext cx="10157354" cy="904528"/>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endParaRPr lang="en-IN" dirty="0">
              <a:latin typeface="Bahnschrift Condensed" panose="020B0502040204020203" pitchFamily="34" charset="0"/>
            </a:endParaRPr>
          </a:p>
        </p:txBody>
      </p:sp>
      <p:sp>
        <p:nvSpPr>
          <p:cNvPr id="14" name="Content Placeholder 2">
            <a:extLst>
              <a:ext uri="{FF2B5EF4-FFF2-40B4-BE49-F238E27FC236}">
                <a16:creationId xmlns:a16="http://schemas.microsoft.com/office/drawing/2014/main" id="{298E35E3-0E5B-0069-50DF-A2BEF97805F4}"/>
              </a:ext>
            </a:extLst>
          </p:cNvPr>
          <p:cNvSpPr txBox="1">
            <a:spLocks/>
          </p:cNvSpPr>
          <p:nvPr/>
        </p:nvSpPr>
        <p:spPr>
          <a:xfrm>
            <a:off x="149028" y="1340768"/>
            <a:ext cx="10157354" cy="5112568"/>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a:buFontTx/>
              <a:buChar char="•"/>
            </a:pPr>
            <a:endParaRPr lang="en-US" altLang="en-US" b="1" dirty="0">
              <a:solidFill>
                <a:srgbClr val="4B0C01"/>
              </a:solidFill>
              <a:latin typeface="Baskerville Old Face" panose="020B0604020202020204" pitchFamily="18" charset="0"/>
            </a:endParaRPr>
          </a:p>
        </p:txBody>
      </p:sp>
      <p:sp>
        <p:nvSpPr>
          <p:cNvPr id="2" name="Rectangle 1">
            <a:extLst>
              <a:ext uri="{FF2B5EF4-FFF2-40B4-BE49-F238E27FC236}">
                <a16:creationId xmlns:a16="http://schemas.microsoft.com/office/drawing/2014/main" id="{B05AE670-5E8E-45E8-4B57-8D887665B9E1}"/>
              </a:ext>
            </a:extLst>
          </p:cNvPr>
          <p:cNvSpPr/>
          <p:nvPr/>
        </p:nvSpPr>
        <p:spPr>
          <a:xfrm>
            <a:off x="263353" y="194103"/>
            <a:ext cx="11485302" cy="769441"/>
          </a:xfrm>
          <a:prstGeom prst="rect">
            <a:avLst/>
          </a:prstGeom>
        </p:spPr>
        <p:txBody>
          <a:bodyPr wrap="square">
            <a:spAutoFit/>
          </a:bodyPr>
          <a:lstStyle/>
          <a:p>
            <a:pPr algn="ctr"/>
            <a:r>
              <a:rPr lang="en-US" altLang="en-US" sz="4400" b="1" dirty="0">
                <a:latin typeface="Bahnschrift Condensed" panose="020B0502040204020203" pitchFamily="34" charset="0"/>
              </a:rPr>
              <a:t>Examples of Gross Negligence – Contd..</a:t>
            </a:r>
            <a:endParaRPr lang="en-IN" sz="4400" dirty="0">
              <a:latin typeface="Bahnschrift Condensed" panose="020B0502040204020203" pitchFamily="34" charset="0"/>
            </a:endParaRPr>
          </a:p>
        </p:txBody>
      </p:sp>
      <p:sp>
        <p:nvSpPr>
          <p:cNvPr id="3" name="TextBox 2">
            <a:extLst>
              <a:ext uri="{FF2B5EF4-FFF2-40B4-BE49-F238E27FC236}">
                <a16:creationId xmlns:a16="http://schemas.microsoft.com/office/drawing/2014/main" id="{083F1A09-4BE1-8908-D69A-2A484C0BD307}"/>
              </a:ext>
            </a:extLst>
          </p:cNvPr>
          <p:cNvSpPr txBox="1"/>
          <p:nvPr/>
        </p:nvSpPr>
        <p:spPr>
          <a:xfrm>
            <a:off x="263353" y="1111089"/>
            <a:ext cx="11062831" cy="8746049"/>
          </a:xfrm>
          <a:prstGeom prst="rect">
            <a:avLst/>
          </a:prstGeom>
          <a:noFill/>
        </p:spPr>
        <p:txBody>
          <a:bodyPr wrap="square" rtlCol="0">
            <a:spAutoFit/>
          </a:bodyPr>
          <a:lstStyle/>
          <a:p>
            <a:pPr lvl="0" algn="just"/>
            <a:r>
              <a:rPr lang="en-IN" sz="2800" b="1" dirty="0"/>
              <a:t>Non-compliance with Accounting or Auditing Standards</a:t>
            </a:r>
            <a:r>
              <a:rPr lang="en-IN" sz="2800" dirty="0"/>
              <a:t>:</a:t>
            </a:r>
          </a:p>
          <a:p>
            <a:pPr lvl="1" algn="just"/>
            <a:r>
              <a:rPr lang="en-IN" sz="2800" dirty="0"/>
              <a:t>Not following mandatory standards prescribed by the ICAI or regulatory authorities.</a:t>
            </a:r>
          </a:p>
          <a:p>
            <a:pPr lvl="1" algn="just"/>
            <a:r>
              <a:rPr lang="en-IN" sz="2800" b="1" dirty="0"/>
              <a:t>Example</a:t>
            </a:r>
            <a:r>
              <a:rPr lang="en-IN" sz="2800" dirty="0"/>
              <a:t>: Failing to assess going concern assumptions during an audit, resulting in the misrepresentation of a company's financial health.</a:t>
            </a:r>
          </a:p>
          <a:p>
            <a:pPr lvl="1" algn="just"/>
            <a:endParaRPr lang="en-IN" sz="2800" dirty="0"/>
          </a:p>
          <a:p>
            <a:pPr lvl="0" algn="just"/>
            <a:r>
              <a:rPr lang="en-IN" sz="2800" b="1" dirty="0"/>
              <a:t>Improper Use of Audit Reports</a:t>
            </a:r>
            <a:r>
              <a:rPr lang="en-IN" sz="2800" dirty="0"/>
              <a:t>:</a:t>
            </a:r>
          </a:p>
          <a:p>
            <a:pPr lvl="1" algn="just"/>
            <a:r>
              <a:rPr lang="en-IN" sz="2800" dirty="0"/>
              <a:t>Issuing an audit report without completing the required procedures or obtaining sufficient evidence.</a:t>
            </a:r>
          </a:p>
          <a:p>
            <a:pPr lvl="1" algn="just"/>
            <a:r>
              <a:rPr lang="en-IN" sz="2800" b="1" dirty="0"/>
              <a:t>Example</a:t>
            </a:r>
            <a:r>
              <a:rPr lang="en-IN" sz="2800" dirty="0"/>
              <a:t>: Signing off on financial statements that were never reviewed or audited.</a:t>
            </a:r>
          </a:p>
          <a:p>
            <a:pPr algn="just">
              <a:lnSpc>
                <a:spcPct val="150000"/>
              </a:lnSpc>
            </a:pPr>
            <a:endParaRPr lang="en-US" sz="2800"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IN" dirty="0">
              <a:latin typeface="Bahnschrift Condensed" panose="020B0502040204020203" pitchFamily="34" charset="0"/>
            </a:endParaRPr>
          </a:p>
        </p:txBody>
      </p:sp>
      <p:sp>
        <p:nvSpPr>
          <p:cNvPr id="4" name="Date Placeholder 3">
            <a:extLst>
              <a:ext uri="{FF2B5EF4-FFF2-40B4-BE49-F238E27FC236}">
                <a16:creationId xmlns:a16="http://schemas.microsoft.com/office/drawing/2014/main" id="{6C8306CA-7313-EEFF-9AB2-9B8BF02D5D53}"/>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904CAFBC-B4C2-4530-59D3-21525F21DCD8}"/>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A0BD81C7-47C4-110D-A6CB-AD00090B316E}"/>
              </a:ext>
            </a:extLst>
          </p:cNvPr>
          <p:cNvSpPr>
            <a:spLocks noGrp="1"/>
          </p:cNvSpPr>
          <p:nvPr>
            <p:ph type="sldNum" sz="quarter" idx="12"/>
          </p:nvPr>
        </p:nvSpPr>
        <p:spPr/>
        <p:txBody>
          <a:bodyPr/>
          <a:lstStyle/>
          <a:p>
            <a:fld id="{C01389E6-C847-4AD0-B56D-D205B2EAB1EE}" type="slidenum">
              <a:rPr lang="en-US" smtClean="0"/>
              <a:t>17</a:t>
            </a:fld>
            <a:endParaRPr lang="en-US"/>
          </a:p>
        </p:txBody>
      </p:sp>
    </p:spTree>
    <p:extLst>
      <p:ext uri="{BB962C8B-B14F-4D97-AF65-F5344CB8AC3E}">
        <p14:creationId xmlns:p14="http://schemas.microsoft.com/office/powerpoint/2010/main" val="38435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13858-A065-4711-239A-0637B4E1625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89676A2-9030-00C0-D82A-D27188623083}"/>
              </a:ext>
            </a:extLst>
          </p:cNvPr>
          <p:cNvSpPr txBox="1">
            <a:spLocks/>
          </p:cNvSpPr>
          <p:nvPr/>
        </p:nvSpPr>
        <p:spPr>
          <a:xfrm>
            <a:off x="141023" y="46558"/>
            <a:ext cx="10157354" cy="904528"/>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endParaRPr lang="en-IN" dirty="0">
              <a:latin typeface="Bahnschrift Condensed" panose="020B0502040204020203" pitchFamily="34" charset="0"/>
            </a:endParaRPr>
          </a:p>
        </p:txBody>
      </p:sp>
      <p:sp>
        <p:nvSpPr>
          <p:cNvPr id="14" name="Content Placeholder 2">
            <a:extLst>
              <a:ext uri="{FF2B5EF4-FFF2-40B4-BE49-F238E27FC236}">
                <a16:creationId xmlns:a16="http://schemas.microsoft.com/office/drawing/2014/main" id="{E0F39E61-FCBD-FB52-78B4-0F7C9702CFAC}"/>
              </a:ext>
            </a:extLst>
          </p:cNvPr>
          <p:cNvSpPr txBox="1">
            <a:spLocks/>
          </p:cNvSpPr>
          <p:nvPr/>
        </p:nvSpPr>
        <p:spPr>
          <a:xfrm>
            <a:off x="149028" y="1340768"/>
            <a:ext cx="10157354" cy="5112568"/>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a:buFontTx/>
              <a:buChar char="•"/>
            </a:pPr>
            <a:endParaRPr lang="en-US" altLang="en-US" b="1" dirty="0">
              <a:solidFill>
                <a:srgbClr val="4B0C01"/>
              </a:solidFill>
              <a:latin typeface="Baskerville Old Face" panose="020B0604020202020204" pitchFamily="18" charset="0"/>
            </a:endParaRPr>
          </a:p>
        </p:txBody>
      </p:sp>
      <p:sp>
        <p:nvSpPr>
          <p:cNvPr id="2" name="Rectangle 1">
            <a:extLst>
              <a:ext uri="{FF2B5EF4-FFF2-40B4-BE49-F238E27FC236}">
                <a16:creationId xmlns:a16="http://schemas.microsoft.com/office/drawing/2014/main" id="{CD90BB2D-DC73-226D-FFC9-71D69BFDFB5D}"/>
              </a:ext>
            </a:extLst>
          </p:cNvPr>
          <p:cNvSpPr/>
          <p:nvPr/>
        </p:nvSpPr>
        <p:spPr>
          <a:xfrm>
            <a:off x="263353" y="194103"/>
            <a:ext cx="11485302" cy="769441"/>
          </a:xfrm>
          <a:prstGeom prst="rect">
            <a:avLst/>
          </a:prstGeom>
        </p:spPr>
        <p:txBody>
          <a:bodyPr wrap="square">
            <a:spAutoFit/>
          </a:bodyPr>
          <a:lstStyle/>
          <a:p>
            <a:pPr algn="ctr"/>
            <a:r>
              <a:rPr lang="en-US" altLang="en-US" sz="4400" b="1" dirty="0">
                <a:latin typeface="Bahnschrift Condensed" panose="020B0502040204020203" pitchFamily="34" charset="0"/>
              </a:rPr>
              <a:t>Examples of Gross Negligence – Contd..</a:t>
            </a:r>
            <a:endParaRPr lang="en-IN" sz="4400" dirty="0">
              <a:latin typeface="Bahnschrift Condensed" panose="020B0502040204020203" pitchFamily="34" charset="0"/>
            </a:endParaRPr>
          </a:p>
        </p:txBody>
      </p:sp>
      <p:sp>
        <p:nvSpPr>
          <p:cNvPr id="3" name="TextBox 2">
            <a:extLst>
              <a:ext uri="{FF2B5EF4-FFF2-40B4-BE49-F238E27FC236}">
                <a16:creationId xmlns:a16="http://schemas.microsoft.com/office/drawing/2014/main" id="{E76B3A82-CBC5-E0F4-7CF5-3F09017CFF14}"/>
              </a:ext>
            </a:extLst>
          </p:cNvPr>
          <p:cNvSpPr txBox="1"/>
          <p:nvPr/>
        </p:nvSpPr>
        <p:spPr>
          <a:xfrm>
            <a:off x="263353" y="1111089"/>
            <a:ext cx="11062831" cy="6391558"/>
          </a:xfrm>
          <a:prstGeom prst="rect">
            <a:avLst/>
          </a:prstGeom>
          <a:noFill/>
        </p:spPr>
        <p:txBody>
          <a:bodyPr wrap="square" rtlCol="0">
            <a:spAutoFit/>
          </a:bodyPr>
          <a:lstStyle/>
          <a:p>
            <a:pPr lvl="0" algn="just"/>
            <a:endParaRPr lang="en-IN" sz="2800" b="1" dirty="0"/>
          </a:p>
          <a:p>
            <a:pPr lvl="0" algn="just"/>
            <a:endParaRPr lang="en-IN" sz="2800" b="1" dirty="0"/>
          </a:p>
          <a:p>
            <a:pPr lvl="0" algn="just"/>
            <a:endParaRPr lang="en-IN" sz="2800" b="1" dirty="0"/>
          </a:p>
          <a:p>
            <a:pPr lvl="0" algn="just"/>
            <a:r>
              <a:rPr lang="en-IN" sz="2800" b="1" dirty="0"/>
              <a:t>Lack of Documentation</a:t>
            </a:r>
            <a:r>
              <a:rPr lang="en-IN" sz="2800" dirty="0"/>
              <a:t>:</a:t>
            </a:r>
          </a:p>
          <a:p>
            <a:pPr lvl="1" algn="just"/>
            <a:r>
              <a:rPr lang="en-IN" sz="2800" dirty="0"/>
              <a:t>Failure to maintain proper working papers or audit documentation, making it impossible to justify professional decisions.</a:t>
            </a:r>
          </a:p>
          <a:p>
            <a:pPr algn="just"/>
            <a:r>
              <a:rPr lang="en-IN" sz="2800" b="1" dirty="0"/>
              <a:t>Example</a:t>
            </a:r>
            <a:r>
              <a:rPr lang="en-IN" sz="2800" dirty="0"/>
              <a:t>: Not documenting key judgments in an audit file, such as materiality thresholds or the basis for sampling</a:t>
            </a:r>
            <a:endParaRPr lang="en-US" sz="2800"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US" dirty="0">
              <a:latin typeface="Bahnschrift Condensed" panose="020B0502040204020203" pitchFamily="34" charset="0"/>
            </a:endParaRPr>
          </a:p>
          <a:p>
            <a:pPr>
              <a:lnSpc>
                <a:spcPct val="150000"/>
              </a:lnSpc>
            </a:pPr>
            <a:endParaRPr lang="en-IN" dirty="0">
              <a:latin typeface="Bahnschrift Condensed" panose="020B0502040204020203" pitchFamily="34" charset="0"/>
            </a:endParaRPr>
          </a:p>
        </p:txBody>
      </p:sp>
      <p:sp>
        <p:nvSpPr>
          <p:cNvPr id="4" name="Date Placeholder 3">
            <a:extLst>
              <a:ext uri="{FF2B5EF4-FFF2-40B4-BE49-F238E27FC236}">
                <a16:creationId xmlns:a16="http://schemas.microsoft.com/office/drawing/2014/main" id="{74E89556-3A4F-E44F-92EF-5EC32DD383FF}"/>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3FE945FB-B2B2-1534-4CE7-E781ED848E6D}"/>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7EE58BA6-C4D0-0875-785F-D04812A2EA64}"/>
              </a:ext>
            </a:extLst>
          </p:cNvPr>
          <p:cNvSpPr>
            <a:spLocks noGrp="1"/>
          </p:cNvSpPr>
          <p:nvPr>
            <p:ph type="sldNum" sz="quarter" idx="12"/>
          </p:nvPr>
        </p:nvSpPr>
        <p:spPr/>
        <p:txBody>
          <a:bodyPr/>
          <a:lstStyle/>
          <a:p>
            <a:fld id="{C01389E6-C847-4AD0-B56D-D205B2EAB1EE}" type="slidenum">
              <a:rPr lang="en-US" smtClean="0"/>
              <a:t>18</a:t>
            </a:fld>
            <a:endParaRPr lang="en-US"/>
          </a:p>
        </p:txBody>
      </p:sp>
    </p:spTree>
    <p:extLst>
      <p:ext uri="{BB962C8B-B14F-4D97-AF65-F5344CB8AC3E}">
        <p14:creationId xmlns:p14="http://schemas.microsoft.com/office/powerpoint/2010/main" val="226134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00CB81-95D0-02FA-9F82-3663FA6FE45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06F4DF-66BE-1E86-7D41-5C71DFC024A1}"/>
              </a:ext>
            </a:extLst>
          </p:cNvPr>
          <p:cNvSpPr>
            <a:spLocks noGrp="1"/>
          </p:cNvSpPr>
          <p:nvPr>
            <p:ph type="title"/>
          </p:nvPr>
        </p:nvSpPr>
        <p:spPr>
          <a:xfrm>
            <a:off x="387927" y="1028701"/>
            <a:ext cx="3248863" cy="3020785"/>
          </a:xfrm>
        </p:spPr>
        <p:txBody>
          <a:bodyPr vert="horz" lIns="0" tIns="0" rIns="0" bIns="0" rtlCol="0" anchor="b">
            <a:normAutofit/>
          </a:bodyPr>
          <a:lstStyle/>
          <a:p>
            <a:pPr algn="r">
              <a:lnSpc>
                <a:spcPct val="90000"/>
              </a:lnSpc>
            </a:pPr>
            <a:r>
              <a:rPr lang="en-US" altLang="en-US" sz="2200" dirty="0">
                <a:solidFill>
                  <a:schemeClr val="bg1"/>
                </a:solidFill>
              </a:rPr>
              <a:t>Part - II of second Schedule </a:t>
            </a:r>
            <a:br>
              <a:rPr lang="en-US" altLang="en-US" sz="2200" dirty="0">
                <a:solidFill>
                  <a:schemeClr val="bg1"/>
                </a:solidFill>
              </a:rPr>
            </a:br>
            <a:r>
              <a:rPr lang="en-US" altLang="en-US" sz="2200" dirty="0">
                <a:solidFill>
                  <a:schemeClr val="bg1"/>
                </a:solidFill>
              </a:rPr>
              <a:t/>
            </a:r>
            <a:br>
              <a:rPr lang="en-US" altLang="en-US" sz="2200" dirty="0">
                <a:solidFill>
                  <a:schemeClr val="bg1"/>
                </a:solidFill>
              </a:rPr>
            </a:br>
            <a:r>
              <a:rPr lang="en-US" altLang="en-US" sz="2200" dirty="0">
                <a:solidFill>
                  <a:schemeClr val="bg1"/>
                </a:solidFill>
              </a:rPr>
              <a:t>Professional Misconduct in relation to members of the institute generally</a:t>
            </a:r>
          </a:p>
        </p:txBody>
      </p:sp>
      <p:sp>
        <p:nvSpPr>
          <p:cNvPr id="7" name="TextBox 6">
            <a:extLst>
              <a:ext uri="{FF2B5EF4-FFF2-40B4-BE49-F238E27FC236}">
                <a16:creationId xmlns:a16="http://schemas.microsoft.com/office/drawing/2014/main" id="{5174195E-C8C3-94B2-DC00-6BC8B7AADACA}"/>
              </a:ext>
            </a:extLst>
          </p:cNvPr>
          <p:cNvSpPr txBox="1"/>
          <p:nvPr/>
        </p:nvSpPr>
        <p:spPr>
          <a:xfrm>
            <a:off x="4165600" y="184727"/>
            <a:ext cx="7721600" cy="6354618"/>
          </a:xfrm>
          <a:prstGeom prst="rect">
            <a:avLst/>
          </a:prstGeom>
        </p:spPr>
        <p:txBody>
          <a:bodyPr vert="horz" lIns="0" tIns="0" rIns="0" bIns="0" rtlCol="0">
            <a:normAutofit fontScale="92500"/>
          </a:bodyPr>
          <a:lstStyle/>
          <a:p>
            <a:pPr>
              <a:lnSpc>
                <a:spcPct val="120000"/>
              </a:lnSpc>
              <a:spcAft>
                <a:spcPts val="800"/>
              </a:spcAft>
            </a:pPr>
            <a:r>
              <a:rPr lang="en-US" i="1" dirty="0">
                <a:effectLst/>
              </a:rPr>
              <a:t> (</a:t>
            </a:r>
            <a:r>
              <a:rPr lang="en-US" sz="2800" i="1" dirty="0">
                <a:effectLst/>
              </a:rPr>
              <a:t>1) </a:t>
            </a:r>
            <a:r>
              <a:rPr lang="en-US" sz="2800" dirty="0">
                <a:effectLst/>
              </a:rPr>
              <a:t>contravenes any of the provisions of this Act/regulations/guidelines1 issued by the Council;</a:t>
            </a:r>
          </a:p>
          <a:p>
            <a:pPr>
              <a:lnSpc>
                <a:spcPct val="120000"/>
              </a:lnSpc>
              <a:spcAft>
                <a:spcPts val="800"/>
              </a:spcAft>
            </a:pPr>
            <a:r>
              <a:rPr lang="en-US" sz="2800" i="1" dirty="0">
                <a:effectLst/>
              </a:rPr>
              <a:t> (2) </a:t>
            </a:r>
            <a:r>
              <a:rPr lang="en-US" sz="2800" dirty="0">
                <a:effectLst/>
              </a:rPr>
              <a:t>being an employee discloses confidential information acquired in the course of employment (except when required by any law) </a:t>
            </a:r>
          </a:p>
          <a:p>
            <a:pPr>
              <a:lnSpc>
                <a:spcPct val="120000"/>
              </a:lnSpc>
              <a:spcAft>
                <a:spcPts val="800"/>
              </a:spcAft>
            </a:pPr>
            <a:r>
              <a:rPr lang="en-US" sz="2800" i="1" dirty="0">
                <a:effectLst/>
              </a:rPr>
              <a:t> (3) </a:t>
            </a:r>
            <a:r>
              <a:rPr lang="en-US" sz="2800" dirty="0">
                <a:effectLst/>
              </a:rPr>
              <a:t>includes in any information, statement, return or form to be submitted to the </a:t>
            </a:r>
            <a:r>
              <a:rPr lang="en-US" sz="2800" b="1" dirty="0">
                <a:effectLst/>
              </a:rPr>
              <a:t>Institute</a:t>
            </a:r>
            <a:r>
              <a:rPr lang="en-US" sz="2800" dirty="0">
                <a:effectLst/>
              </a:rPr>
              <a:t> any particulars knowing them to be false;</a:t>
            </a:r>
          </a:p>
          <a:p>
            <a:pPr>
              <a:lnSpc>
                <a:spcPct val="120000"/>
              </a:lnSpc>
              <a:spcAft>
                <a:spcPts val="800"/>
              </a:spcAft>
            </a:pPr>
            <a:r>
              <a:rPr lang="en-US" sz="2800" i="1" dirty="0">
                <a:effectLst/>
              </a:rPr>
              <a:t> (4) </a:t>
            </a:r>
            <a:r>
              <a:rPr lang="en-US" sz="2800" dirty="0">
                <a:effectLst/>
              </a:rPr>
              <a:t>defalcates or embezzles moneys received in his professional capacity.</a:t>
            </a:r>
          </a:p>
          <a:p>
            <a:pPr>
              <a:lnSpc>
                <a:spcPct val="120000"/>
              </a:lnSpc>
              <a:spcAft>
                <a:spcPts val="800"/>
              </a:spcAft>
            </a:pPr>
            <a:r>
              <a:rPr lang="en-US" sz="2800" i="1" dirty="0">
                <a:effectLst/>
              </a:rPr>
              <a:t> (5) </a:t>
            </a:r>
            <a:r>
              <a:rPr lang="en-US" sz="2800" dirty="0">
                <a:effectLst/>
              </a:rPr>
              <a:t>acts as an auditor of the company in contravention of the provisions of the Companies Act, 2013</a:t>
            </a:r>
          </a:p>
        </p:txBody>
      </p:sp>
      <p:sp>
        <p:nvSpPr>
          <p:cNvPr id="3" name="Date Placeholder 2">
            <a:extLst>
              <a:ext uri="{FF2B5EF4-FFF2-40B4-BE49-F238E27FC236}">
                <a16:creationId xmlns:a16="http://schemas.microsoft.com/office/drawing/2014/main" id="{67541700-090E-5A48-D39D-D89076A2220B}"/>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1180BA1D-7763-B461-5AF5-F05E9D33BC74}"/>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05789765-3E86-A2AC-C984-53D19105ED9C}"/>
              </a:ext>
            </a:extLst>
          </p:cNvPr>
          <p:cNvSpPr>
            <a:spLocks noGrp="1"/>
          </p:cNvSpPr>
          <p:nvPr>
            <p:ph type="sldNum" sz="quarter" idx="12"/>
          </p:nvPr>
        </p:nvSpPr>
        <p:spPr/>
        <p:txBody>
          <a:bodyPr/>
          <a:lstStyle/>
          <a:p>
            <a:fld id="{C01389E6-C847-4AD0-B56D-D205B2EAB1EE}" type="slidenum">
              <a:rPr lang="en-US" smtClean="0"/>
              <a:t>19</a:t>
            </a:fld>
            <a:endParaRPr lang="en-US"/>
          </a:p>
        </p:txBody>
      </p:sp>
    </p:spTree>
    <p:extLst>
      <p:ext uri="{BB962C8B-B14F-4D97-AF65-F5344CB8AC3E}">
        <p14:creationId xmlns:p14="http://schemas.microsoft.com/office/powerpoint/2010/main" val="313487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F619DE0E-F039-443E-AF60-E4B6AA72D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CCA3F1-2684-C7D7-92C6-BFF529C2D7AE}"/>
              </a:ext>
            </a:extLst>
          </p:cNvPr>
          <p:cNvSpPr>
            <a:spLocks noGrp="1"/>
          </p:cNvSpPr>
          <p:nvPr>
            <p:ph type="title"/>
          </p:nvPr>
        </p:nvSpPr>
        <p:spPr>
          <a:xfrm>
            <a:off x="338328" y="1837944"/>
            <a:ext cx="6930690" cy="3840480"/>
          </a:xfrm>
        </p:spPr>
        <p:txBody>
          <a:bodyPr vert="horz" lIns="0" tIns="0" rIns="0" bIns="0" rtlCol="0" anchor="t">
            <a:normAutofit fontScale="90000"/>
          </a:bodyPr>
          <a:lstStyle/>
          <a:p>
            <a:r>
              <a:rPr lang="en-US" sz="4000" spc="750" dirty="0">
                <a:solidFill>
                  <a:schemeClr val="bg1"/>
                </a:solidFill>
              </a:rPr>
              <a:t>Professional ethics Essential Provisions for Chartered Accountants in Practice</a:t>
            </a:r>
            <a:br>
              <a:rPr lang="en-US" sz="4000" spc="750" dirty="0">
                <a:solidFill>
                  <a:schemeClr val="bg1"/>
                </a:solidFill>
              </a:rPr>
            </a:br>
            <a:endParaRPr lang="en-US" sz="4000" spc="750" dirty="0">
              <a:solidFill>
                <a:schemeClr val="bg1"/>
              </a:solidFill>
            </a:endParaRPr>
          </a:p>
        </p:txBody>
      </p:sp>
      <p:pic>
        <p:nvPicPr>
          <p:cNvPr id="25" name="Picture 24" descr="Colored pencils inside a pencil holder which is on top of a wood table">
            <a:extLst>
              <a:ext uri="{FF2B5EF4-FFF2-40B4-BE49-F238E27FC236}">
                <a16:creationId xmlns:a16="http://schemas.microsoft.com/office/drawing/2014/main" id="{C6ED24B3-C099-A6DB-14DB-676A662C2305}"/>
              </a:ext>
            </a:extLst>
          </p:cNvPr>
          <p:cNvPicPr>
            <a:picLocks noChangeAspect="1"/>
          </p:cNvPicPr>
          <p:nvPr/>
        </p:nvPicPr>
        <p:blipFill>
          <a:blip r:embed="rId2"/>
          <a:srcRect l="52236" r="7858" b="-1"/>
          <a:stretch/>
        </p:blipFill>
        <p:spPr>
          <a:xfrm>
            <a:off x="7359042" y="10"/>
            <a:ext cx="4844908" cy="6857990"/>
          </a:xfrm>
          <a:prstGeom prst="rect">
            <a:avLst/>
          </a:prstGeom>
        </p:spPr>
      </p:pic>
      <p:sp>
        <p:nvSpPr>
          <p:cNvPr id="3" name="Date Placeholder 2">
            <a:extLst>
              <a:ext uri="{FF2B5EF4-FFF2-40B4-BE49-F238E27FC236}">
                <a16:creationId xmlns:a16="http://schemas.microsoft.com/office/drawing/2014/main" id="{251E8547-2E62-1BC5-71D6-EECBC4661C17}"/>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49DA02F9-AD27-DE17-2057-76852F7D8DB2}"/>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87146E80-131A-05D7-AB69-09AFEE5EF3C7}"/>
              </a:ext>
            </a:extLst>
          </p:cNvPr>
          <p:cNvSpPr>
            <a:spLocks noGrp="1"/>
          </p:cNvSpPr>
          <p:nvPr>
            <p:ph type="sldNum" sz="quarter" idx="12"/>
          </p:nvPr>
        </p:nvSpPr>
        <p:spPr/>
        <p:txBody>
          <a:bodyPr/>
          <a:lstStyle/>
          <a:p>
            <a:fld id="{C01389E6-C847-4AD0-B56D-D205B2EAB1EE}" type="slidenum">
              <a:rPr lang="en-US" smtClean="0"/>
              <a:t>2</a:t>
            </a:fld>
            <a:endParaRPr lang="en-US"/>
          </a:p>
        </p:txBody>
      </p:sp>
    </p:spTree>
    <p:extLst>
      <p:ext uri="{BB962C8B-B14F-4D97-AF65-F5344CB8AC3E}">
        <p14:creationId xmlns:p14="http://schemas.microsoft.com/office/powerpoint/2010/main" val="2019422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76E9A3-FAE1-2260-E2D1-CF131519909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1FCE60-ECDB-49B1-A5CA-E834A33FE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3AE8C3-8F65-40F4-BABE-E70F38301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FC4764-B8D5-4F87-95DB-3125B2D12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C1654F-94F5-497E-8ECF-F2A7E84D6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E6ED45-D4EE-560F-9489-C6A12376E391}"/>
              </a:ext>
            </a:extLst>
          </p:cNvPr>
          <p:cNvSpPr>
            <a:spLocks noGrp="1"/>
          </p:cNvSpPr>
          <p:nvPr>
            <p:ph type="title"/>
          </p:nvPr>
        </p:nvSpPr>
        <p:spPr>
          <a:xfrm>
            <a:off x="249382" y="586855"/>
            <a:ext cx="3563491" cy="6100272"/>
          </a:xfrm>
        </p:spPr>
        <p:txBody>
          <a:bodyPr vert="horz" lIns="0" tIns="0" rIns="0" bIns="0" rtlCol="0" anchor="b">
            <a:normAutofit/>
          </a:bodyPr>
          <a:lstStyle/>
          <a:p>
            <a:pPr algn="l"/>
            <a:r>
              <a:rPr lang="en-US" sz="2200" dirty="0">
                <a:solidFill>
                  <a:schemeClr val="bg1"/>
                </a:solidFill>
                <a:effectLst/>
              </a:rPr>
              <a:t>Part - III of second Schedule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effectLst/>
              </a:rPr>
              <a:t/>
            </a:r>
            <a:br>
              <a:rPr lang="en-US" sz="2200" dirty="0">
                <a:solidFill>
                  <a:schemeClr val="bg1"/>
                </a:solidFill>
                <a:effectLst/>
              </a:rPr>
            </a:br>
            <a:r>
              <a:rPr lang="en-US" sz="2200" dirty="0">
                <a:solidFill>
                  <a:schemeClr val="bg1"/>
                </a:solidFill>
              </a:rPr>
              <a:t>Other misconduct in relation to members</a:t>
            </a:r>
            <a:br>
              <a:rPr lang="en-US" sz="2200" dirty="0">
                <a:solidFill>
                  <a:schemeClr val="bg1"/>
                </a:solidFill>
              </a:rPr>
            </a:br>
            <a:r>
              <a:rPr lang="en-IN" sz="2200" dirty="0">
                <a:solidFill>
                  <a:schemeClr val="bg1"/>
                </a:solidFill>
              </a:rPr>
              <a:t>of the Institute generally</a:t>
            </a:r>
            <a:br>
              <a:rPr lang="en-IN" sz="2200" dirty="0">
                <a:solidFill>
                  <a:schemeClr val="bg1"/>
                </a:solidFill>
              </a:rPr>
            </a:br>
            <a:r>
              <a:rPr lang="en-IN" sz="2200" dirty="0">
                <a:solidFill>
                  <a:schemeClr val="bg1"/>
                </a:solidFill>
              </a:rPr>
              <a:t/>
            </a:r>
            <a:br>
              <a:rPr lang="en-IN" sz="2200" dirty="0">
                <a:solidFill>
                  <a:schemeClr val="bg1"/>
                </a:solidFill>
              </a:rPr>
            </a:br>
            <a:endParaRPr lang="en-US" altLang="en-US" sz="2200" dirty="0">
              <a:solidFill>
                <a:schemeClr val="bg1"/>
              </a:solidFill>
            </a:endParaRPr>
          </a:p>
        </p:txBody>
      </p:sp>
      <p:sp>
        <p:nvSpPr>
          <p:cNvPr id="7" name="TextBox 6">
            <a:extLst>
              <a:ext uri="{FF2B5EF4-FFF2-40B4-BE49-F238E27FC236}">
                <a16:creationId xmlns:a16="http://schemas.microsoft.com/office/drawing/2014/main" id="{9BA8B243-7118-5FA4-3835-59D81223D210}"/>
              </a:ext>
            </a:extLst>
          </p:cNvPr>
          <p:cNvSpPr txBox="1"/>
          <p:nvPr/>
        </p:nvSpPr>
        <p:spPr>
          <a:xfrm>
            <a:off x="4598767" y="417899"/>
            <a:ext cx="3954105" cy="5361991"/>
          </a:xfrm>
          <a:prstGeom prst="rect">
            <a:avLst/>
          </a:prstGeom>
        </p:spPr>
        <p:txBody>
          <a:bodyPr vert="horz" lIns="0" tIns="0" rIns="0" bIns="0" rtlCol="0">
            <a:normAutofit lnSpcReduction="10000"/>
          </a:bodyPr>
          <a:lstStyle/>
          <a:p>
            <a:pPr indent="-228600">
              <a:lnSpc>
                <a:spcPct val="120000"/>
              </a:lnSpc>
              <a:spcAft>
                <a:spcPts val="800"/>
              </a:spcAft>
              <a:buFont typeface="Arial" panose="020B0604020202020204" pitchFamily="34" charset="0"/>
              <a:buChar char="•"/>
            </a:pPr>
            <a:endParaRPr lang="en-US" sz="1600" dirty="0">
              <a:effectLst/>
            </a:endParaRPr>
          </a:p>
          <a:p>
            <a:pPr indent="-228600">
              <a:lnSpc>
                <a:spcPct val="120000"/>
              </a:lnSpc>
              <a:spcAft>
                <a:spcPts val="800"/>
              </a:spcAft>
              <a:buFont typeface="Arial" panose="020B0604020202020204" pitchFamily="34" charset="0"/>
              <a:buChar char="•"/>
            </a:pPr>
            <a:endParaRPr lang="en-US" sz="1600" dirty="0"/>
          </a:p>
          <a:p>
            <a:pPr indent="-228600">
              <a:lnSpc>
                <a:spcPct val="120000"/>
              </a:lnSpc>
              <a:spcAft>
                <a:spcPts val="800"/>
              </a:spcAft>
              <a:buFont typeface="Arial" panose="020B0604020202020204" pitchFamily="34" charset="0"/>
              <a:buChar char="•"/>
            </a:pPr>
            <a:r>
              <a:rPr lang="en-US" sz="2800" dirty="0">
                <a:effectLst/>
              </a:rPr>
              <a:t>A member of the Institute, whether in practice or not, shall be deemed to be guilty of other misconduct, if he is held guilty by any civil or criminal court for an offence which is punishable with imprisonment for a term </a:t>
            </a:r>
            <a:r>
              <a:rPr lang="en-US" sz="2800" b="1" dirty="0">
                <a:effectLst/>
              </a:rPr>
              <a:t>exceeding</a:t>
            </a:r>
            <a:r>
              <a:rPr lang="en-US" sz="2800" dirty="0">
                <a:effectLst/>
              </a:rPr>
              <a:t> six months</a:t>
            </a:r>
          </a:p>
          <a:p>
            <a:pPr indent="-228600">
              <a:lnSpc>
                <a:spcPct val="120000"/>
              </a:lnSpc>
              <a:spcAft>
                <a:spcPts val="800"/>
              </a:spcAft>
              <a:buFont typeface="Arial" panose="020B0604020202020204" pitchFamily="34" charset="0"/>
              <a:buChar char="•"/>
            </a:pPr>
            <a:endParaRPr lang="en-US" sz="2800" dirty="0">
              <a:effectLst/>
            </a:endParaRPr>
          </a:p>
          <a:p>
            <a:pPr indent="-228600">
              <a:lnSpc>
                <a:spcPct val="120000"/>
              </a:lnSpc>
              <a:spcAft>
                <a:spcPts val="800"/>
              </a:spcAft>
              <a:buFont typeface="Arial" panose="020B0604020202020204" pitchFamily="34" charset="0"/>
              <a:buChar char="•"/>
            </a:pPr>
            <a:endParaRPr lang="en-US" sz="2800" dirty="0">
              <a:effectLst/>
            </a:endParaRPr>
          </a:p>
          <a:p>
            <a:pPr indent="-228600">
              <a:lnSpc>
                <a:spcPct val="120000"/>
              </a:lnSpc>
              <a:spcAft>
                <a:spcPts val="800"/>
              </a:spcAft>
              <a:buFont typeface="Arial" panose="020B0604020202020204" pitchFamily="34" charset="0"/>
              <a:buChar char="•"/>
            </a:pPr>
            <a:endParaRPr lang="en-US" sz="2800" dirty="0">
              <a:effectLst/>
            </a:endParaRPr>
          </a:p>
        </p:txBody>
      </p:sp>
      <p:pic>
        <p:nvPicPr>
          <p:cNvPr id="11" name="Graphic 10" descr="Gavel">
            <a:extLst>
              <a:ext uri="{FF2B5EF4-FFF2-40B4-BE49-F238E27FC236}">
                <a16:creationId xmlns:a16="http://schemas.microsoft.com/office/drawing/2014/main" id="{A1D41171-3910-2348-64B8-CE1E51B6C2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15300" y="1619250"/>
            <a:ext cx="3619500" cy="3619500"/>
          </a:xfrm>
          <a:prstGeom prst="rect">
            <a:avLst/>
          </a:prstGeom>
        </p:spPr>
      </p:pic>
      <p:sp>
        <p:nvSpPr>
          <p:cNvPr id="3" name="Date Placeholder 2">
            <a:extLst>
              <a:ext uri="{FF2B5EF4-FFF2-40B4-BE49-F238E27FC236}">
                <a16:creationId xmlns:a16="http://schemas.microsoft.com/office/drawing/2014/main" id="{758B5D5A-6BFB-9698-286E-29DFA57D4C7D}"/>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D07BE66B-9C6A-8B81-B3E5-09AC77FAFEF0}"/>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C54B486D-4C3B-02FF-5B9A-26873A189EDD}"/>
              </a:ext>
            </a:extLst>
          </p:cNvPr>
          <p:cNvSpPr>
            <a:spLocks noGrp="1"/>
          </p:cNvSpPr>
          <p:nvPr>
            <p:ph type="sldNum" sz="quarter" idx="12"/>
          </p:nvPr>
        </p:nvSpPr>
        <p:spPr/>
        <p:txBody>
          <a:bodyPr/>
          <a:lstStyle/>
          <a:p>
            <a:fld id="{C01389E6-C847-4AD0-B56D-D205B2EAB1EE}" type="slidenum">
              <a:rPr lang="en-US" smtClean="0"/>
              <a:t>20</a:t>
            </a:fld>
            <a:endParaRPr lang="en-US"/>
          </a:p>
        </p:txBody>
      </p:sp>
    </p:spTree>
    <p:extLst>
      <p:ext uri="{BB962C8B-B14F-4D97-AF65-F5344CB8AC3E}">
        <p14:creationId xmlns:p14="http://schemas.microsoft.com/office/powerpoint/2010/main" val="397351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10CDC-3A99-B8F2-F595-3C5393523F1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1">
            <a:extLst>
              <a:ext uri="{FF2B5EF4-FFF2-40B4-BE49-F238E27FC236}">
                <a16:creationId xmlns:a16="http://schemas.microsoft.com/office/drawing/2014/main" id="{5E125185-6ECB-4FC8-0219-3BCD8E18C707}"/>
              </a:ext>
            </a:extLst>
          </p:cNvPr>
          <p:cNvSpPr/>
          <p:nvPr/>
        </p:nvSpPr>
        <p:spPr>
          <a:xfrm>
            <a:off x="4368182" y="323273"/>
            <a:ext cx="7244321" cy="6160654"/>
          </a:xfrm>
          <a:prstGeom prst="rect">
            <a:avLst/>
          </a:prstGeom>
        </p:spPr>
        <p:txBody>
          <a:bodyPr vert="horz" lIns="0" tIns="0" rIns="0" bIns="0" rtlCol="0">
            <a:normAutofit fontScale="77500" lnSpcReduction="20000"/>
          </a:bodyPr>
          <a:lstStyle/>
          <a:p>
            <a:pPr>
              <a:lnSpc>
                <a:spcPct val="120000"/>
              </a:lnSpc>
              <a:spcAft>
                <a:spcPts val="600"/>
              </a:spcAft>
            </a:pPr>
            <a:r>
              <a:rPr lang="en-US" sz="2800" b="1" dirty="0"/>
              <a:t>Ethics</a:t>
            </a:r>
            <a:r>
              <a:rPr lang="en-US" sz="2800" dirty="0"/>
              <a:t> refers to the set of moral principles, values, and standards that guide individuals and groups in determining what is right and wrong in their behavior and decision-making.</a:t>
            </a:r>
          </a:p>
          <a:p>
            <a:r>
              <a:rPr lang="en-US" sz="2800" b="1" dirty="0"/>
              <a:t>Key Aspects of Ethics:</a:t>
            </a:r>
          </a:p>
          <a:p>
            <a:pPr>
              <a:buFont typeface="+mj-lt"/>
              <a:buAutoNum type="arabicPeriod"/>
            </a:pPr>
            <a:r>
              <a:rPr lang="en-US" sz="2800" b="1" dirty="0"/>
              <a:t>Morality</a:t>
            </a:r>
            <a:r>
              <a:rPr lang="en-US" sz="2800" dirty="0"/>
              <a:t>: Ethics is closely related to morality, which concerns the principles of right and wrong. Ethics gives a structure to how these moral principles are applied in real-world situations.</a:t>
            </a:r>
          </a:p>
          <a:p>
            <a:pPr>
              <a:buFont typeface="+mj-lt"/>
              <a:buAutoNum type="arabicPeriod"/>
            </a:pPr>
            <a:endParaRPr lang="en-US" sz="2800" dirty="0"/>
          </a:p>
          <a:p>
            <a:pPr>
              <a:buFont typeface="+mj-lt"/>
              <a:buAutoNum type="arabicPeriod"/>
            </a:pPr>
            <a:r>
              <a:rPr lang="en-US" sz="2800" b="1" dirty="0"/>
              <a:t>Integrity</a:t>
            </a:r>
            <a:r>
              <a:rPr lang="en-US" sz="2800" dirty="0"/>
              <a:t>: Acting in an honest and transparent manner, even when it is not convenient or when no one is watching.</a:t>
            </a:r>
          </a:p>
          <a:p>
            <a:pPr>
              <a:buFont typeface="+mj-lt"/>
              <a:buAutoNum type="arabicPeriod"/>
            </a:pPr>
            <a:endParaRPr lang="en-US" sz="2800" dirty="0"/>
          </a:p>
          <a:p>
            <a:pPr>
              <a:buFont typeface="+mj-lt"/>
              <a:buAutoNum type="arabicPeriod"/>
            </a:pPr>
            <a:r>
              <a:rPr lang="en-US" sz="2800" b="1" dirty="0"/>
              <a:t>Fairness</a:t>
            </a:r>
            <a:r>
              <a:rPr lang="en-US" sz="2800" dirty="0"/>
              <a:t>: Ensuring that decisions are made impartially and justly, without favoritism or bias.</a:t>
            </a:r>
          </a:p>
          <a:p>
            <a:pPr>
              <a:buFont typeface="+mj-lt"/>
              <a:buAutoNum type="arabicPeriod"/>
            </a:pPr>
            <a:endParaRPr lang="en-US" sz="2800" dirty="0"/>
          </a:p>
          <a:p>
            <a:pPr>
              <a:buFont typeface="+mj-lt"/>
              <a:buAutoNum type="arabicPeriod"/>
            </a:pPr>
            <a:r>
              <a:rPr lang="en-US" sz="2800" b="1" dirty="0"/>
              <a:t>Responsibility</a:t>
            </a:r>
            <a:r>
              <a:rPr lang="en-US" sz="2800" dirty="0"/>
              <a:t>: Being accountable for one’s actions and decisions, especially in the context of the impact they may have on others.</a:t>
            </a:r>
          </a:p>
          <a:p>
            <a:endParaRPr lang="en-US" sz="2800" dirty="0"/>
          </a:p>
          <a:p>
            <a:r>
              <a:rPr lang="en-US" sz="2800" b="1" dirty="0"/>
              <a:t>5. Respect for Others</a:t>
            </a:r>
            <a:r>
              <a:rPr lang="en-US" sz="2800" dirty="0"/>
              <a:t>: Recognizing and valuing the rights, dignity, and autonomy of other individuals or groups</a:t>
            </a:r>
            <a:r>
              <a:rPr lang="en-US" dirty="0"/>
              <a:t>.</a:t>
            </a:r>
          </a:p>
          <a:p>
            <a:pPr indent="-228600">
              <a:lnSpc>
                <a:spcPct val="120000"/>
              </a:lnSpc>
              <a:spcAft>
                <a:spcPts val="600"/>
              </a:spcAft>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7BDF1EEB-7F23-EADB-2790-8EB307087679}"/>
              </a:ext>
            </a:extLst>
          </p:cNvPr>
          <p:cNvSpPr txBox="1"/>
          <p:nvPr/>
        </p:nvSpPr>
        <p:spPr>
          <a:xfrm>
            <a:off x="1124598" y="2187129"/>
            <a:ext cx="2356327" cy="1445460"/>
          </a:xfrm>
          <a:prstGeom prst="rect">
            <a:avLst/>
          </a:prstGeom>
          <a:noFill/>
        </p:spPr>
        <p:txBody>
          <a:bodyPr wrap="square">
            <a:spAutoFit/>
          </a:bodyPr>
          <a:lstStyle/>
          <a:p>
            <a:pPr>
              <a:lnSpc>
                <a:spcPct val="120000"/>
              </a:lnSpc>
              <a:spcAft>
                <a:spcPts val="600"/>
              </a:spcAft>
            </a:pPr>
            <a:r>
              <a:rPr lang="en-US" sz="3800" b="1" dirty="0"/>
              <a:t>What is Ethics</a:t>
            </a:r>
          </a:p>
        </p:txBody>
      </p:sp>
      <p:sp>
        <p:nvSpPr>
          <p:cNvPr id="6" name="Date Placeholder 5">
            <a:extLst>
              <a:ext uri="{FF2B5EF4-FFF2-40B4-BE49-F238E27FC236}">
                <a16:creationId xmlns:a16="http://schemas.microsoft.com/office/drawing/2014/main" id="{22DFF67A-B9C8-4CD6-C888-5B6C9B9B9882}"/>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C79F9E92-CAD6-3223-C3EE-46D64944FC81}"/>
              </a:ext>
            </a:extLst>
          </p:cNvPr>
          <p:cNvSpPr>
            <a:spLocks noGrp="1"/>
          </p:cNvSpPr>
          <p:nvPr>
            <p:ph type="ftr" sz="quarter" idx="11"/>
          </p:nvPr>
        </p:nvSpPr>
        <p:spPr/>
        <p:txBody>
          <a:bodyPr/>
          <a:lstStyle/>
          <a:p>
            <a:r>
              <a:rPr lang="en-US"/>
              <a:t>SIRC of ICAI</a:t>
            </a:r>
          </a:p>
        </p:txBody>
      </p:sp>
      <p:sp>
        <p:nvSpPr>
          <p:cNvPr id="10" name="Slide Number Placeholder 9">
            <a:extLst>
              <a:ext uri="{FF2B5EF4-FFF2-40B4-BE49-F238E27FC236}">
                <a16:creationId xmlns:a16="http://schemas.microsoft.com/office/drawing/2014/main" id="{EF3BAA45-E0C1-B17D-4DF3-8843B2AF08F3}"/>
              </a:ext>
            </a:extLst>
          </p:cNvPr>
          <p:cNvSpPr>
            <a:spLocks noGrp="1"/>
          </p:cNvSpPr>
          <p:nvPr>
            <p:ph type="sldNum" sz="quarter" idx="12"/>
          </p:nvPr>
        </p:nvSpPr>
        <p:spPr/>
        <p:txBody>
          <a:bodyPr/>
          <a:lstStyle/>
          <a:p>
            <a:fld id="{C01389E6-C847-4AD0-B56D-D205B2EAB1EE}" type="slidenum">
              <a:rPr lang="en-US" smtClean="0"/>
              <a:t>21</a:t>
            </a:fld>
            <a:endParaRPr lang="en-US"/>
          </a:p>
        </p:txBody>
      </p:sp>
    </p:spTree>
    <p:extLst>
      <p:ext uri="{BB962C8B-B14F-4D97-AF65-F5344CB8AC3E}">
        <p14:creationId xmlns:p14="http://schemas.microsoft.com/office/powerpoint/2010/main" val="11657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79EBC-3C14-8BAD-A830-265C4B7F9FEA}"/>
            </a:ext>
          </a:extLst>
        </p:cNvPr>
        <p:cNvGrpSpPr/>
        <p:nvPr/>
      </p:nvGrpSpPr>
      <p:grpSpPr>
        <a:xfrm>
          <a:off x="0" y="0"/>
          <a:ext cx="0" cy="0"/>
          <a:chOff x="0" y="0"/>
          <a:chExt cx="0" cy="0"/>
        </a:xfrm>
      </p:grpSpPr>
      <p:sp>
        <p:nvSpPr>
          <p:cNvPr id="1058" name="Rectangle 1057">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0" name="Rectangle 1059">
            <a:extLst>
              <a:ext uri="{FF2B5EF4-FFF2-40B4-BE49-F238E27FC236}">
                <a16:creationId xmlns:a16="http://schemas.microsoft.com/office/drawing/2014/main" id="{064D2207-AA67-DAD1-D42E-7A07328CA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61" name="Rectangle 1060">
            <a:extLst>
              <a:ext uri="{FF2B5EF4-FFF2-40B4-BE49-F238E27FC236}">
                <a16:creationId xmlns:a16="http://schemas.microsoft.com/office/drawing/2014/main" id="{DCB0455D-4F1F-8337-033E-A2E266E3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C257F5D3-4814-DAE9-DA67-6A3CE1992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iruvalluvar Wallpapers - Top Free Thiruvalluvar Backgrounds ...">
            <a:extLst>
              <a:ext uri="{FF2B5EF4-FFF2-40B4-BE49-F238E27FC236}">
                <a16:creationId xmlns:a16="http://schemas.microsoft.com/office/drawing/2014/main" id="{33F7313B-E2B7-CE5C-0A75-355134CF138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0789" r="7288" b="-2"/>
          <a:stretch/>
        </p:blipFill>
        <p:spPr bwMode="auto">
          <a:xfrm>
            <a:off x="614682" y="1901952"/>
            <a:ext cx="3523686" cy="43012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4342A6-AAFA-6820-6CCF-9B1B261AFCDC}"/>
              </a:ext>
            </a:extLst>
          </p:cNvPr>
          <p:cNvSpPr txBox="1"/>
          <p:nvPr/>
        </p:nvSpPr>
        <p:spPr>
          <a:xfrm>
            <a:off x="614681" y="457200"/>
            <a:ext cx="3523686" cy="1294379"/>
          </a:xfrm>
          <a:prstGeom prst="rect">
            <a:avLst/>
          </a:prstGeom>
        </p:spPr>
        <p:txBody>
          <a:bodyPr vert="horz" lIns="0" tIns="0" rIns="0" bIns="0" rtlCol="0" anchor="t">
            <a:normAutofit/>
          </a:bodyPr>
          <a:lstStyle/>
          <a:p>
            <a:pPr>
              <a:spcBef>
                <a:spcPct val="0"/>
              </a:spcBef>
              <a:spcAft>
                <a:spcPts val="600"/>
              </a:spcAft>
            </a:pPr>
            <a:endParaRPr lang="en-US" sz="3200" b="1" cap="all" spc="700">
              <a:latin typeface="+mj-lt"/>
              <a:ea typeface="+mj-ea"/>
              <a:cs typeface="+mj-cs"/>
            </a:endParaRPr>
          </a:p>
          <a:p>
            <a:pPr>
              <a:spcBef>
                <a:spcPct val="0"/>
              </a:spcBef>
              <a:spcAft>
                <a:spcPts val="600"/>
              </a:spcAft>
            </a:pPr>
            <a:r>
              <a:rPr lang="en-US" sz="3200" b="1" cap="all" spc="700">
                <a:latin typeface="+mj-lt"/>
                <a:ea typeface="+mj-ea"/>
                <a:cs typeface="+mj-cs"/>
              </a:rPr>
              <a:t> Ethics</a:t>
            </a:r>
          </a:p>
        </p:txBody>
      </p:sp>
      <p:sp>
        <p:nvSpPr>
          <p:cNvPr id="2" name="Rectangle 1">
            <a:extLst>
              <a:ext uri="{FF2B5EF4-FFF2-40B4-BE49-F238E27FC236}">
                <a16:creationId xmlns:a16="http://schemas.microsoft.com/office/drawing/2014/main" id="{F569A8DC-AC29-11BF-6D0B-32D799CB8340}"/>
              </a:ext>
            </a:extLst>
          </p:cNvPr>
          <p:cNvSpPr/>
          <p:nvPr/>
        </p:nvSpPr>
        <p:spPr>
          <a:xfrm>
            <a:off x="4675695" y="457200"/>
            <a:ext cx="7126663" cy="5760721"/>
          </a:xfrm>
          <a:prstGeom prst="rect">
            <a:avLst/>
          </a:prstGeom>
        </p:spPr>
        <p:txBody>
          <a:bodyPr vert="horz" lIns="0" tIns="0" rIns="0" bIns="0" rtlCol="0" anchor="t">
            <a:normAutofit fontScale="85000" lnSpcReduction="20000"/>
          </a:bodyPr>
          <a:lstStyle/>
          <a:p>
            <a:pPr>
              <a:lnSpc>
                <a:spcPct val="120000"/>
              </a:lnSpc>
              <a:spcAft>
                <a:spcPts val="600"/>
              </a:spcAft>
            </a:pPr>
            <a:r>
              <a:rPr lang="en-US" sz="2000" b="1" i="0" dirty="0" err="1">
                <a:effectLst/>
              </a:rPr>
              <a:t>ஒழுக்கத்தின்</a:t>
            </a:r>
            <a:r>
              <a:rPr lang="en-US" sz="2000" b="1" i="0" dirty="0">
                <a:effectLst/>
              </a:rPr>
              <a:t> </a:t>
            </a:r>
            <a:r>
              <a:rPr lang="en-US" sz="2000" b="1" i="0" dirty="0" err="1">
                <a:effectLst/>
              </a:rPr>
              <a:t>ஒல்கார்</a:t>
            </a:r>
            <a:r>
              <a:rPr lang="en-US" sz="2000" b="1" i="0" dirty="0">
                <a:effectLst/>
              </a:rPr>
              <a:t> </a:t>
            </a:r>
            <a:r>
              <a:rPr lang="en-US" sz="2000" b="1" i="0" dirty="0" err="1">
                <a:effectLst/>
              </a:rPr>
              <a:t>உரவோர்</a:t>
            </a:r>
            <a:r>
              <a:rPr lang="en-US" sz="2000" b="1" i="0" dirty="0">
                <a:effectLst/>
              </a:rPr>
              <a:t> </a:t>
            </a:r>
            <a:r>
              <a:rPr lang="en-US" sz="2000" b="1" i="0" dirty="0" err="1">
                <a:effectLst/>
              </a:rPr>
              <a:t>இழுக்கத்தின்</a:t>
            </a:r>
            <a:r>
              <a:rPr lang="en-US" sz="2000" b="1" i="0" dirty="0">
                <a:effectLst/>
              </a:rPr>
              <a:t/>
            </a:r>
            <a:br>
              <a:rPr lang="en-US" sz="2000" b="1" i="0" dirty="0">
                <a:effectLst/>
              </a:rPr>
            </a:br>
            <a:r>
              <a:rPr lang="en-US" sz="2000" b="1" i="0" dirty="0" err="1">
                <a:effectLst/>
              </a:rPr>
              <a:t>ஏதம்</a:t>
            </a:r>
            <a:r>
              <a:rPr lang="en-US" sz="2000" b="1" i="0" dirty="0">
                <a:effectLst/>
              </a:rPr>
              <a:t> </a:t>
            </a:r>
            <a:r>
              <a:rPr lang="en-US" sz="2000" b="1" i="0" dirty="0" err="1">
                <a:effectLst/>
              </a:rPr>
              <a:t>படுபாக்</a:t>
            </a:r>
            <a:r>
              <a:rPr lang="en-US" sz="2000" b="1" i="0" dirty="0">
                <a:effectLst/>
              </a:rPr>
              <a:t> </a:t>
            </a:r>
            <a:r>
              <a:rPr lang="en-US" sz="2000" b="1" i="0" dirty="0" err="1">
                <a:effectLst/>
              </a:rPr>
              <a:t>கறிந்து</a:t>
            </a:r>
            <a:endParaRPr lang="en-US" sz="2000" b="1" i="0" dirty="0">
              <a:effectLst/>
            </a:endParaRPr>
          </a:p>
          <a:p>
            <a:pPr indent="-228600">
              <a:lnSpc>
                <a:spcPct val="120000"/>
              </a:lnSpc>
              <a:spcAft>
                <a:spcPts val="600"/>
              </a:spcAft>
              <a:buFont typeface="Arial" panose="020B0604020202020204" pitchFamily="34" charset="0"/>
              <a:buChar char="•"/>
            </a:pPr>
            <a:endParaRPr lang="en-US" sz="2000" b="1" i="0" dirty="0">
              <a:effectLst/>
            </a:endParaRPr>
          </a:p>
          <a:p>
            <a:pPr>
              <a:lnSpc>
                <a:spcPct val="120000"/>
              </a:lnSpc>
              <a:spcAft>
                <a:spcPts val="600"/>
              </a:spcAft>
            </a:pPr>
            <a:r>
              <a:rPr lang="en-US" sz="3000" b="1" dirty="0"/>
              <a:t>The strong of mind will not shrink from virtue for they know that any deviation is wrought with dire consequences.</a:t>
            </a:r>
          </a:p>
          <a:p>
            <a:pPr indent="-228600">
              <a:lnSpc>
                <a:spcPct val="120000"/>
              </a:lnSpc>
              <a:spcAft>
                <a:spcPts val="600"/>
              </a:spcAft>
              <a:buFont typeface="Arial" panose="020B0604020202020204" pitchFamily="34" charset="0"/>
              <a:buChar char="•"/>
            </a:pPr>
            <a:endParaRPr lang="en-US" sz="2000" b="1" dirty="0"/>
          </a:p>
          <a:p>
            <a:pPr indent="-228600">
              <a:lnSpc>
                <a:spcPct val="120000"/>
              </a:lnSpc>
              <a:spcAft>
                <a:spcPts val="600"/>
              </a:spcAft>
              <a:buFont typeface="Arial" panose="020B0604020202020204" pitchFamily="34" charset="0"/>
              <a:buChar char="•"/>
            </a:pPr>
            <a:endParaRPr lang="en-US" sz="2000" b="1" dirty="0"/>
          </a:p>
          <a:p>
            <a:pPr>
              <a:lnSpc>
                <a:spcPct val="120000"/>
              </a:lnSpc>
              <a:spcAft>
                <a:spcPts val="600"/>
              </a:spcAft>
            </a:pPr>
            <a:r>
              <a:rPr lang="en-US" sz="2000" b="1" i="0" dirty="0" err="1">
                <a:effectLst/>
              </a:rPr>
              <a:t>அறன்ஈனும்</a:t>
            </a:r>
            <a:r>
              <a:rPr lang="en-US" sz="2000" b="1" i="0" dirty="0">
                <a:effectLst/>
              </a:rPr>
              <a:t> </a:t>
            </a:r>
            <a:r>
              <a:rPr lang="en-US" sz="2000" b="1" i="0" dirty="0" err="1">
                <a:effectLst/>
              </a:rPr>
              <a:t>இன்பமும்</a:t>
            </a:r>
            <a:r>
              <a:rPr lang="en-US" sz="2000" b="1" i="0" dirty="0">
                <a:effectLst/>
              </a:rPr>
              <a:t> </a:t>
            </a:r>
            <a:r>
              <a:rPr lang="en-US" sz="2000" b="1" i="0" dirty="0" err="1">
                <a:effectLst/>
              </a:rPr>
              <a:t>ஈனும்</a:t>
            </a:r>
            <a:r>
              <a:rPr lang="en-US" sz="2000" b="1" i="0" dirty="0">
                <a:effectLst/>
              </a:rPr>
              <a:t> </a:t>
            </a:r>
            <a:r>
              <a:rPr lang="en-US" sz="2000" b="1" i="0" dirty="0" err="1">
                <a:effectLst/>
              </a:rPr>
              <a:t>திறனறிந்து</a:t>
            </a:r>
            <a:r>
              <a:rPr lang="en-US" sz="2000" b="1" i="0" dirty="0">
                <a:effectLst/>
              </a:rPr>
              <a:t/>
            </a:r>
            <a:br>
              <a:rPr lang="en-US" sz="2000" b="1" i="0" dirty="0">
                <a:effectLst/>
              </a:rPr>
            </a:br>
            <a:r>
              <a:rPr lang="en-US" sz="2000" b="1" i="0" dirty="0" err="1">
                <a:effectLst/>
              </a:rPr>
              <a:t>தீதின்றி</a:t>
            </a:r>
            <a:r>
              <a:rPr lang="en-US" sz="2000" b="1" i="0" dirty="0">
                <a:effectLst/>
              </a:rPr>
              <a:t> </a:t>
            </a:r>
            <a:r>
              <a:rPr lang="en-US" sz="2000" b="1" i="0" dirty="0" err="1">
                <a:effectLst/>
              </a:rPr>
              <a:t>வந்த</a:t>
            </a:r>
            <a:r>
              <a:rPr lang="en-US" sz="2000" b="1" i="0" dirty="0">
                <a:effectLst/>
              </a:rPr>
              <a:t> </a:t>
            </a:r>
            <a:r>
              <a:rPr lang="en-US" sz="2000" b="1" i="0" dirty="0" err="1">
                <a:effectLst/>
              </a:rPr>
              <a:t>பொருள்</a:t>
            </a:r>
            <a:endParaRPr lang="en-US" sz="2000" b="1" i="0" dirty="0">
              <a:effectLst/>
            </a:endParaRPr>
          </a:p>
          <a:p>
            <a:pPr>
              <a:lnSpc>
                <a:spcPct val="120000"/>
              </a:lnSpc>
              <a:spcAft>
                <a:spcPts val="600"/>
              </a:spcAft>
            </a:pPr>
            <a:r>
              <a:rPr lang="en-US" sz="3000" b="0" i="0" dirty="0">
                <a:effectLst/>
              </a:rPr>
              <a:t>The wealth acquired with a knowledge of the proper means and without foul practices will yield virtue and happiness</a:t>
            </a:r>
            <a:r>
              <a:rPr lang="en-US" sz="2000" b="0" i="0" dirty="0">
                <a:effectLst/>
              </a:rPr>
              <a:t>.</a:t>
            </a:r>
            <a:endParaRPr lang="en-US" sz="2000" b="1" dirty="0"/>
          </a:p>
          <a:p>
            <a:pPr indent="-228600">
              <a:lnSpc>
                <a:spcPct val="120000"/>
              </a:lnSpc>
              <a:spcAft>
                <a:spcPts val="600"/>
              </a:spcAft>
              <a:buFont typeface="Arial" panose="020B0604020202020204" pitchFamily="34" charset="0"/>
              <a:buChar char="•"/>
            </a:pPr>
            <a:endParaRPr lang="en-US" b="1" dirty="0"/>
          </a:p>
          <a:p>
            <a:pPr indent="-228600">
              <a:lnSpc>
                <a:spcPct val="120000"/>
              </a:lnSpc>
              <a:spcAft>
                <a:spcPts val="600"/>
              </a:spcAft>
              <a:buFont typeface="Arial" panose="020B0604020202020204" pitchFamily="34" charset="0"/>
              <a:buChar char="•"/>
            </a:pPr>
            <a:endParaRPr lang="en-US" b="1" dirty="0"/>
          </a:p>
          <a:p>
            <a:pPr indent="-228600">
              <a:lnSpc>
                <a:spcPct val="120000"/>
              </a:lnSpc>
              <a:spcAft>
                <a:spcPts val="600"/>
              </a:spcAft>
              <a:buFont typeface="Arial" panose="020B0604020202020204" pitchFamily="34" charset="0"/>
              <a:buChar char="•"/>
            </a:pPr>
            <a:r>
              <a:rPr lang="en-US" b="1" dirty="0"/>
              <a:t> </a:t>
            </a:r>
            <a:endParaRPr lang="en-US" dirty="0"/>
          </a:p>
        </p:txBody>
      </p:sp>
      <p:sp>
        <p:nvSpPr>
          <p:cNvPr id="6" name="Date Placeholder 5">
            <a:extLst>
              <a:ext uri="{FF2B5EF4-FFF2-40B4-BE49-F238E27FC236}">
                <a16:creationId xmlns:a16="http://schemas.microsoft.com/office/drawing/2014/main" id="{76225011-4E31-C681-D1F4-FE7342474FBD}"/>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104DC0B1-490D-B4D1-9288-74FDAD8D7BA2}"/>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172D8A61-3B15-837C-10E1-15CB72F9F9E8}"/>
              </a:ext>
            </a:extLst>
          </p:cNvPr>
          <p:cNvSpPr>
            <a:spLocks noGrp="1"/>
          </p:cNvSpPr>
          <p:nvPr>
            <p:ph type="sldNum" sz="quarter" idx="12"/>
          </p:nvPr>
        </p:nvSpPr>
        <p:spPr/>
        <p:txBody>
          <a:bodyPr/>
          <a:lstStyle/>
          <a:p>
            <a:fld id="{C01389E6-C847-4AD0-B56D-D205B2EAB1EE}" type="slidenum">
              <a:rPr lang="en-US" smtClean="0"/>
              <a:t>22</a:t>
            </a:fld>
            <a:endParaRPr lang="en-US"/>
          </a:p>
        </p:txBody>
      </p:sp>
    </p:spTree>
    <p:extLst>
      <p:ext uri="{BB962C8B-B14F-4D97-AF65-F5344CB8AC3E}">
        <p14:creationId xmlns:p14="http://schemas.microsoft.com/office/powerpoint/2010/main" val="92027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C6D39-6890-4DB2-9B53-5A0E705885C8}"/>
              </a:ext>
            </a:extLst>
          </p:cNvPr>
          <p:cNvSpPr/>
          <p:nvPr/>
        </p:nvSpPr>
        <p:spPr>
          <a:xfrm>
            <a:off x="348343" y="413657"/>
            <a:ext cx="6889163" cy="5199942"/>
          </a:xfrm>
          <a:prstGeom prst="rect">
            <a:avLst/>
          </a:prstGeom>
        </p:spPr>
        <p:txBody>
          <a:bodyPr vert="horz" lIns="0" tIns="0" rIns="0" bIns="0" rtlCol="0" anchor="t">
            <a:normAutofit fontScale="92500" lnSpcReduction="20000"/>
          </a:bodyPr>
          <a:lstStyle/>
          <a:p>
            <a:pPr indent="-228600">
              <a:lnSpc>
                <a:spcPct val="120000"/>
              </a:lnSpc>
              <a:spcAft>
                <a:spcPts val="600"/>
              </a:spcAft>
              <a:buFont typeface="Arial" panose="020B0604020202020204" pitchFamily="34" charset="0"/>
              <a:buChar char="•"/>
            </a:pPr>
            <a:r>
              <a:rPr lang="en-US" sz="1700" dirty="0"/>
              <a:t>                      </a:t>
            </a:r>
            <a:r>
              <a:rPr lang="en-US" sz="2700" b="1" dirty="0"/>
              <a:t>----- Word of caution !!!!</a:t>
            </a:r>
          </a:p>
          <a:p>
            <a:pPr indent="-228600">
              <a:lnSpc>
                <a:spcPct val="120000"/>
              </a:lnSpc>
              <a:spcAft>
                <a:spcPts val="600"/>
              </a:spcAft>
              <a:buFont typeface="Arial" panose="020B0604020202020204" pitchFamily="34" charset="0"/>
              <a:buChar char="•"/>
            </a:pPr>
            <a:endParaRPr lang="en-US" sz="2700" dirty="0"/>
          </a:p>
          <a:p>
            <a:pPr indent="-228600">
              <a:lnSpc>
                <a:spcPct val="120000"/>
              </a:lnSpc>
              <a:spcAft>
                <a:spcPts val="600"/>
              </a:spcAft>
              <a:buFont typeface="Arial" panose="020B0604020202020204" pitchFamily="34" charset="0"/>
              <a:buChar char="•"/>
            </a:pPr>
            <a:r>
              <a:rPr lang="en-US" sz="2700" dirty="0"/>
              <a:t>History shows that where ethics and economics come in conflict, victory is always with economics.</a:t>
            </a:r>
          </a:p>
          <a:p>
            <a:pPr indent="-228600">
              <a:lnSpc>
                <a:spcPct val="120000"/>
              </a:lnSpc>
              <a:spcAft>
                <a:spcPts val="600"/>
              </a:spcAft>
              <a:buFont typeface="Arial" panose="020B0604020202020204" pitchFamily="34" charset="0"/>
              <a:buChar char="•"/>
            </a:pPr>
            <a:endParaRPr lang="en-US" sz="2700" dirty="0"/>
          </a:p>
          <a:p>
            <a:pPr indent="-228600">
              <a:lnSpc>
                <a:spcPct val="120000"/>
              </a:lnSpc>
              <a:spcAft>
                <a:spcPts val="600"/>
              </a:spcAft>
              <a:buFont typeface="Arial" panose="020B0604020202020204" pitchFamily="34" charset="0"/>
              <a:buChar char="•"/>
            </a:pPr>
            <a:r>
              <a:rPr lang="en-US" sz="2700" dirty="0"/>
              <a:t>Vested interests have never been known to have willingly divested themselves unless there was sufficient force to compel them.</a:t>
            </a:r>
            <a:br>
              <a:rPr lang="en-US" sz="2700" dirty="0"/>
            </a:br>
            <a:r>
              <a:rPr lang="en-US" sz="2700" b="1" dirty="0">
                <a:hlinkClick r:id="rId2"/>
              </a:rPr>
              <a:t>B. R. Ambedkar</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20000"/>
              </a:lnSpc>
              <a:spcAft>
                <a:spcPts val="600"/>
              </a:spcAft>
              <a:buFont typeface="Arial" panose="020B0604020202020204" pitchFamily="34" charset="0"/>
              <a:buChar char="•"/>
            </a:pPr>
            <a:endParaRPr lang="en-US" sz="2700" b="1" dirty="0"/>
          </a:p>
          <a:p>
            <a:pPr indent="-228600">
              <a:lnSpc>
                <a:spcPct val="120000"/>
              </a:lnSpc>
              <a:spcAft>
                <a:spcPts val="600"/>
              </a:spcAft>
              <a:buFont typeface="Arial" panose="020B0604020202020204" pitchFamily="34" charset="0"/>
              <a:buChar char="•"/>
            </a:pPr>
            <a:endParaRPr lang="en-US" sz="2700" b="1" dirty="0"/>
          </a:p>
          <a:p>
            <a:pPr indent="-228600">
              <a:lnSpc>
                <a:spcPct val="120000"/>
              </a:lnSpc>
              <a:spcAft>
                <a:spcPts val="600"/>
              </a:spcAft>
              <a:buFont typeface="Arial" panose="020B0604020202020204" pitchFamily="34" charset="0"/>
              <a:buChar char="•"/>
            </a:pPr>
            <a:r>
              <a:rPr lang="en-US" sz="2700" b="1" dirty="0"/>
              <a:t>Hence the need for COE</a:t>
            </a:r>
            <a:endParaRPr lang="en-US" sz="2700" dirty="0"/>
          </a:p>
        </p:txBody>
      </p:sp>
      <p:pic>
        <p:nvPicPr>
          <p:cNvPr id="7" name="Picture 6" descr="A black scale with a white background">
            <a:extLst>
              <a:ext uri="{FF2B5EF4-FFF2-40B4-BE49-F238E27FC236}">
                <a16:creationId xmlns:a16="http://schemas.microsoft.com/office/drawing/2014/main" id="{73DE0092-E122-F2FA-4FE2-2C495094C2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8238" r="19845" b="-1"/>
          <a:stretch/>
        </p:blipFill>
        <p:spPr>
          <a:xfrm>
            <a:off x="7438868" y="1408336"/>
            <a:ext cx="3748858" cy="3632824"/>
          </a:xfrm>
          <a:prstGeom prst="rect">
            <a:avLst/>
          </a:prstGeom>
        </p:spPr>
      </p:pic>
      <p:sp>
        <p:nvSpPr>
          <p:cNvPr id="10" name="TextBox 9">
            <a:extLst>
              <a:ext uri="{FF2B5EF4-FFF2-40B4-BE49-F238E27FC236}">
                <a16:creationId xmlns:a16="http://schemas.microsoft.com/office/drawing/2014/main" id="{996E3BC8-44FE-C12E-5F26-3E255F34E401}"/>
              </a:ext>
            </a:extLst>
          </p:cNvPr>
          <p:cNvSpPr txBox="1"/>
          <p:nvPr/>
        </p:nvSpPr>
        <p:spPr>
          <a:xfrm>
            <a:off x="7826763" y="2925296"/>
            <a:ext cx="6096000" cy="378565"/>
          </a:xfrm>
          <a:prstGeom prst="rect">
            <a:avLst/>
          </a:prstGeom>
          <a:noFill/>
        </p:spPr>
        <p:txBody>
          <a:bodyPr wrap="square">
            <a:spAutoFit/>
          </a:bodyPr>
          <a:lstStyle/>
          <a:p>
            <a:pPr>
              <a:lnSpc>
                <a:spcPct val="107000"/>
              </a:lnSpc>
              <a:spcAft>
                <a:spcPts val="800"/>
              </a:spcAft>
            </a:pPr>
            <a:r>
              <a:rPr lang="en-IN" sz="1800" b="1" kern="100" dirty="0">
                <a:effectLst/>
                <a:latin typeface="Aptos" panose="020B0004020202020204" pitchFamily="34" charset="0"/>
                <a:ea typeface="Aptos" panose="020B0004020202020204" pitchFamily="34" charset="0"/>
                <a:cs typeface="Times New Roman" panose="02020603050405020304" pitchFamily="18" charset="0"/>
              </a:rPr>
              <a:t>ETHICS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AEAF0E9-11EA-B568-530F-0AA28E71A440}"/>
              </a:ext>
            </a:extLst>
          </p:cNvPr>
          <p:cNvSpPr txBox="1"/>
          <p:nvPr/>
        </p:nvSpPr>
        <p:spPr>
          <a:xfrm>
            <a:off x="9761307" y="3794398"/>
            <a:ext cx="8062912" cy="378565"/>
          </a:xfrm>
          <a:prstGeom prst="rect">
            <a:avLst/>
          </a:prstGeom>
          <a:noFill/>
        </p:spPr>
        <p:txBody>
          <a:bodyPr wrap="square">
            <a:spAutoFit/>
          </a:bodyPr>
          <a:lstStyle/>
          <a:p>
            <a:pPr>
              <a:lnSpc>
                <a:spcPct val="107000"/>
              </a:lnSpc>
              <a:spcAft>
                <a:spcPts val="800"/>
              </a:spcAft>
            </a:pPr>
            <a:r>
              <a:rPr lang="en-IN" sz="1800" b="1" kern="100" dirty="0">
                <a:effectLst/>
                <a:latin typeface="Aptos" panose="020B0004020202020204" pitchFamily="34" charset="0"/>
                <a:ea typeface="Aptos" panose="020B0004020202020204" pitchFamily="34" charset="0"/>
                <a:cs typeface="Times New Roman" panose="02020603050405020304" pitchFamily="18" charset="0"/>
              </a:rPr>
              <a:t>ECONOMICS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Date Placeholder 5">
            <a:extLst>
              <a:ext uri="{FF2B5EF4-FFF2-40B4-BE49-F238E27FC236}">
                <a16:creationId xmlns:a16="http://schemas.microsoft.com/office/drawing/2014/main" id="{20E454E8-7306-498B-93F6-25F6DE091804}"/>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B3F29CB4-4961-9BEB-FE99-D152AA7F73D0}"/>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75BF9AB3-D4F6-52D3-0C92-DCBE9E6CD600}"/>
              </a:ext>
            </a:extLst>
          </p:cNvPr>
          <p:cNvSpPr>
            <a:spLocks noGrp="1"/>
          </p:cNvSpPr>
          <p:nvPr>
            <p:ph type="sldNum" sz="quarter" idx="12"/>
          </p:nvPr>
        </p:nvSpPr>
        <p:spPr/>
        <p:txBody>
          <a:bodyPr/>
          <a:lstStyle/>
          <a:p>
            <a:fld id="{C01389E6-C847-4AD0-B56D-D205B2EAB1EE}" type="slidenum">
              <a:rPr lang="en-US" smtClean="0"/>
              <a:t>23</a:t>
            </a:fld>
            <a:endParaRPr lang="en-US"/>
          </a:p>
        </p:txBody>
      </p:sp>
    </p:spTree>
    <p:extLst>
      <p:ext uri="{BB962C8B-B14F-4D97-AF65-F5344CB8AC3E}">
        <p14:creationId xmlns:p14="http://schemas.microsoft.com/office/powerpoint/2010/main" val="17936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595A-89F8-49EF-AB3F-F06D1D519B32}"/>
              </a:ext>
            </a:extLst>
          </p:cNvPr>
          <p:cNvSpPr>
            <a:spLocks noGrp="1"/>
          </p:cNvSpPr>
          <p:nvPr>
            <p:ph type="title"/>
          </p:nvPr>
        </p:nvSpPr>
        <p:spPr/>
        <p:txBody>
          <a:bodyPr/>
          <a:lstStyle/>
          <a:p>
            <a:r>
              <a:rPr lang="en-IN" dirty="0"/>
              <a:t>WHY THIS NEW CODE OF ETHICS</a:t>
            </a:r>
          </a:p>
        </p:txBody>
      </p:sp>
      <p:sp>
        <p:nvSpPr>
          <p:cNvPr id="3" name="Content Placeholder 2">
            <a:extLst>
              <a:ext uri="{FF2B5EF4-FFF2-40B4-BE49-F238E27FC236}">
                <a16:creationId xmlns:a16="http://schemas.microsoft.com/office/drawing/2014/main" id="{F61A1D9B-9902-4C29-9646-2646663DA371}"/>
              </a:ext>
            </a:extLst>
          </p:cNvPr>
          <p:cNvSpPr>
            <a:spLocks noGrp="1"/>
          </p:cNvSpPr>
          <p:nvPr>
            <p:ph idx="1"/>
          </p:nvPr>
        </p:nvSpPr>
        <p:spPr/>
        <p:txBody>
          <a:bodyPr>
            <a:normAutofit/>
          </a:bodyPr>
          <a:lstStyle/>
          <a:p>
            <a:r>
              <a:rPr lang="en-IN" dirty="0"/>
              <a:t>Members have domestic as well as International Practice. Hence have to be aligned with International developments . </a:t>
            </a:r>
          </a:p>
          <a:p>
            <a:r>
              <a:rPr lang="en-IN" dirty="0"/>
              <a:t>Hence this new code of ethics.</a:t>
            </a:r>
          </a:p>
          <a:p>
            <a:r>
              <a:rPr lang="en-IN" dirty="0"/>
              <a:t>The New Code is applicable from 1</a:t>
            </a:r>
            <a:r>
              <a:rPr lang="en-IN" baseline="30000" dirty="0"/>
              <a:t>st</a:t>
            </a:r>
            <a:r>
              <a:rPr lang="en-IN" dirty="0"/>
              <a:t> April 2020</a:t>
            </a:r>
          </a:p>
          <a:p>
            <a:r>
              <a:rPr lang="en-IN" dirty="0"/>
              <a:t>ICAI </a:t>
            </a:r>
            <a:r>
              <a:rPr lang="en-IN" dirty="0" err="1"/>
              <a:t>CoE</a:t>
            </a:r>
            <a:r>
              <a:rPr lang="en-IN" dirty="0"/>
              <a:t> converged with latest edition of IESBA Code of Ethics</a:t>
            </a:r>
          </a:p>
          <a:p>
            <a:r>
              <a:rPr lang="en-IN" dirty="0"/>
              <a:t>While the revised code retains the fundamental ethical principle from the earlier code, it covers a refreshed approach and revised requirement.</a:t>
            </a:r>
          </a:p>
        </p:txBody>
      </p:sp>
      <p:sp>
        <p:nvSpPr>
          <p:cNvPr id="7" name="Date Placeholder 6">
            <a:extLst>
              <a:ext uri="{FF2B5EF4-FFF2-40B4-BE49-F238E27FC236}">
                <a16:creationId xmlns:a16="http://schemas.microsoft.com/office/drawing/2014/main" id="{ACFEDA67-F363-07E3-A60D-31E49A4E5B84}"/>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7559DE51-9126-3342-782D-4CEAFF8783C0}"/>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C23E88E9-4B1F-BB8D-35BA-E64BFA583DBF}"/>
              </a:ext>
            </a:extLst>
          </p:cNvPr>
          <p:cNvSpPr>
            <a:spLocks noGrp="1"/>
          </p:cNvSpPr>
          <p:nvPr>
            <p:ph type="sldNum" sz="quarter" idx="12"/>
          </p:nvPr>
        </p:nvSpPr>
        <p:spPr/>
        <p:txBody>
          <a:bodyPr/>
          <a:lstStyle/>
          <a:p>
            <a:fld id="{C01389E6-C847-4AD0-B56D-D205B2EAB1EE}" type="slidenum">
              <a:rPr lang="en-US" smtClean="0"/>
              <a:t>24</a:t>
            </a:fld>
            <a:endParaRPr lang="en-US"/>
          </a:p>
        </p:txBody>
      </p:sp>
    </p:spTree>
    <p:extLst>
      <p:ext uri="{BB962C8B-B14F-4D97-AF65-F5344CB8AC3E}">
        <p14:creationId xmlns:p14="http://schemas.microsoft.com/office/powerpoint/2010/main" val="22596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1" y="103990"/>
            <a:ext cx="9446339" cy="796962"/>
          </a:xfrm>
        </p:spPr>
        <p:txBody>
          <a:bodyPr>
            <a:normAutofit fontScale="90000"/>
          </a:bodyPr>
          <a:lstStyle/>
          <a:p>
            <a:r>
              <a:rPr lang="en-US" dirty="0">
                <a:latin typeface="Bahnschrift Condensed" panose="020B0502040204020203" pitchFamily="34" charset="0"/>
              </a:rPr>
              <a:t/>
            </a:r>
            <a:br>
              <a:rPr lang="en-US" dirty="0">
                <a:latin typeface="Bahnschrift Condensed" panose="020B0502040204020203" pitchFamily="34" charset="0"/>
              </a:rPr>
            </a:br>
            <a:endParaRPr lang="en-US" dirty="0">
              <a:latin typeface="Bahnschrift Condensed" panose="020B0502040204020203" pitchFamily="34" charset="0"/>
            </a:endParaRPr>
          </a:p>
        </p:txBody>
      </p:sp>
      <p:sp>
        <p:nvSpPr>
          <p:cNvPr id="3" name="Content Placeholder 2"/>
          <p:cNvSpPr>
            <a:spLocks noGrp="1"/>
          </p:cNvSpPr>
          <p:nvPr>
            <p:ph idx="1"/>
          </p:nvPr>
        </p:nvSpPr>
        <p:spPr>
          <a:xfrm>
            <a:off x="1063629" y="995084"/>
            <a:ext cx="11126784" cy="5741893"/>
          </a:xfrm>
        </p:spPr>
        <p:txBody>
          <a:bodyPr>
            <a:normAutofit/>
          </a:bodyPr>
          <a:lstStyle/>
          <a:p>
            <a:pPr marL="0" indent="0">
              <a:lnSpc>
                <a:spcPct val="150000"/>
              </a:lnSpc>
              <a:buNone/>
            </a:pPr>
            <a:r>
              <a:rPr lang="en-US" sz="3200" dirty="0">
                <a:latin typeface="Bahnschrift Condensed" panose="020B0502040204020203" pitchFamily="34" charset="0"/>
                <a:cs typeface="Arial" panose="020B0604020202020204" pitchFamily="34" charset="0"/>
              </a:rPr>
              <a:t>		</a:t>
            </a:r>
            <a:r>
              <a:rPr lang="en-US" sz="4000" dirty="0">
                <a:latin typeface="Bahnschrift Condensed" panose="020B0502040204020203" pitchFamily="34" charset="0"/>
                <a:cs typeface="Arial" panose="020B0604020202020204" pitchFamily="34" charset="0"/>
              </a:rPr>
              <a:t>ICAI Code of Ethics 2019 </a:t>
            </a:r>
          </a:p>
          <a:p>
            <a:pPr marL="0" indent="0">
              <a:lnSpc>
                <a:spcPct val="150000"/>
              </a:lnSpc>
              <a:buNone/>
            </a:pPr>
            <a:r>
              <a:rPr lang="en-US" sz="4000" dirty="0">
                <a:latin typeface="Bahnschrift Condensed" panose="020B0502040204020203" pitchFamily="34" charset="0"/>
                <a:cs typeface="Arial" panose="020B0604020202020204" pitchFamily="34" charset="0"/>
              </a:rPr>
              <a:t>		- New Requirements – a Recap</a:t>
            </a:r>
          </a:p>
          <a:p>
            <a:pPr marL="0" indent="0">
              <a:lnSpc>
                <a:spcPct val="150000"/>
              </a:lnSpc>
              <a:buNone/>
            </a:pPr>
            <a:r>
              <a:rPr lang="en-US" sz="4000" dirty="0">
                <a:latin typeface="Bahnschrift Condensed" panose="020B0502040204020203" pitchFamily="34" charset="0"/>
                <a:cs typeface="Arial" panose="020B0604020202020204" pitchFamily="34" charset="0"/>
              </a:rPr>
              <a:t>		   More a refresher </a:t>
            </a:r>
          </a:p>
          <a:p>
            <a:pPr marL="0" indent="0">
              <a:lnSpc>
                <a:spcPct val="150000"/>
              </a:lnSpc>
              <a:buNone/>
            </a:pPr>
            <a:endParaRPr lang="en-US" sz="4000" dirty="0">
              <a:latin typeface="Bahnschrift Condensed" panose="020B0502040204020203"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25E29E92-413D-7D40-C7B1-3925077F58FC}"/>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109E0E1B-8AD2-AA79-252D-E6B278418900}"/>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4F0F9836-851D-10CA-65A4-5465CDCB0E2F}"/>
              </a:ext>
            </a:extLst>
          </p:cNvPr>
          <p:cNvSpPr>
            <a:spLocks noGrp="1"/>
          </p:cNvSpPr>
          <p:nvPr>
            <p:ph type="sldNum" sz="quarter" idx="12"/>
          </p:nvPr>
        </p:nvSpPr>
        <p:spPr/>
        <p:txBody>
          <a:bodyPr/>
          <a:lstStyle/>
          <a:p>
            <a:fld id="{C01389E6-C847-4AD0-B56D-D205B2EAB1EE}" type="slidenum">
              <a:rPr lang="en-US" smtClean="0"/>
              <a:t>25</a:t>
            </a:fld>
            <a:endParaRPr lang="en-US"/>
          </a:p>
        </p:txBody>
      </p:sp>
    </p:spTree>
    <p:extLst>
      <p:ext uri="{BB962C8B-B14F-4D97-AF65-F5344CB8AC3E}">
        <p14:creationId xmlns:p14="http://schemas.microsoft.com/office/powerpoint/2010/main" val="373372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8" y="103990"/>
            <a:ext cx="10891984" cy="796962"/>
          </a:xfrm>
        </p:spPr>
        <p:txBody>
          <a:bodyPr>
            <a:normAutofit/>
          </a:bodyPr>
          <a:lstStyle/>
          <a:p>
            <a:pPr algn="r"/>
            <a:r>
              <a:rPr lang="en-US" dirty="0">
                <a:latin typeface="Bahnschrift Condensed" panose="020B0502040204020203" pitchFamily="34" charset="0"/>
              </a:rPr>
              <a:t>New Requirements</a:t>
            </a:r>
          </a:p>
        </p:txBody>
      </p:sp>
      <p:sp>
        <p:nvSpPr>
          <p:cNvPr id="3" name="Content Placeholder 2"/>
          <p:cNvSpPr>
            <a:spLocks noGrp="1"/>
          </p:cNvSpPr>
          <p:nvPr>
            <p:ph idx="1"/>
          </p:nvPr>
        </p:nvSpPr>
        <p:spPr>
          <a:xfrm>
            <a:off x="293888" y="900952"/>
            <a:ext cx="11369424" cy="5624392"/>
          </a:xfrm>
        </p:spPr>
        <p:txBody>
          <a:bodyPr>
            <a:normAutofit/>
          </a:bodyPr>
          <a:lstStyle/>
          <a:p>
            <a:pPr algn="just"/>
            <a:r>
              <a:rPr lang="en-IN" sz="2600" dirty="0">
                <a:latin typeface="+mj-lt"/>
              </a:rPr>
              <a:t>Long Association of personnel (Section 540)</a:t>
            </a:r>
          </a:p>
          <a:p>
            <a:pPr marL="0" indent="0" algn="just">
              <a:buNone/>
            </a:pPr>
            <a:endParaRPr lang="en-IN" sz="2600" dirty="0">
              <a:latin typeface="+mj-lt"/>
            </a:endParaRPr>
          </a:p>
          <a:p>
            <a:pPr algn="just"/>
            <a:r>
              <a:rPr lang="en-IN" sz="2600" dirty="0">
                <a:latin typeface="+mj-lt"/>
              </a:rPr>
              <a:t>Non-assurance services to </a:t>
            </a:r>
            <a:r>
              <a:rPr lang="en-US" sz="2600" dirty="0">
                <a:latin typeface="+mj-lt"/>
              </a:rPr>
              <a:t>Audit client (Section 600)</a:t>
            </a:r>
          </a:p>
          <a:p>
            <a:pPr algn="just"/>
            <a:endParaRPr lang="en-US" sz="2600" dirty="0">
              <a:latin typeface="+mj-lt"/>
            </a:endParaRPr>
          </a:p>
          <a:p>
            <a:pPr algn="just"/>
            <a:r>
              <a:rPr lang="en-US" sz="2600" dirty="0">
                <a:latin typeface="+mj-lt"/>
              </a:rPr>
              <a:t>Key Audit Partner (in the context of partner rotation)</a:t>
            </a:r>
          </a:p>
          <a:p>
            <a:pPr marL="0" indent="0">
              <a:buNone/>
            </a:pPr>
            <a:r>
              <a:rPr lang="en-US" sz="2600" i="1" dirty="0">
                <a:latin typeface="+mj-lt"/>
              </a:rPr>
              <a:t>       </a:t>
            </a:r>
            <a:r>
              <a:rPr lang="en-US" sz="2600" b="1" i="1" dirty="0">
                <a:latin typeface="+mj-lt"/>
              </a:rPr>
              <a:t>- The engagement partner, the individual responsible for the engagement quality control review, and other audit partners, if any, on the engagement team who make key decisions or judgments on significant matters with respect to the audit of the financial statements on which the firm will express an opinion</a:t>
            </a:r>
          </a:p>
          <a:p>
            <a:pPr marL="0" indent="0">
              <a:buNone/>
            </a:pPr>
            <a:endParaRPr lang="en-US" sz="2800" dirty="0">
              <a:latin typeface="Bahnschrift Condensed" panose="020B0502040204020203" pitchFamily="34" charset="0"/>
              <a:ea typeface="+mj-ea"/>
              <a:cs typeface="+mj-cs"/>
            </a:endParaRPr>
          </a:p>
        </p:txBody>
      </p:sp>
      <p:sp>
        <p:nvSpPr>
          <p:cNvPr id="7" name="Date Placeholder 6">
            <a:extLst>
              <a:ext uri="{FF2B5EF4-FFF2-40B4-BE49-F238E27FC236}">
                <a16:creationId xmlns:a16="http://schemas.microsoft.com/office/drawing/2014/main" id="{26FCEF10-9E95-5F1E-51D9-E17818CCE099}"/>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28322285-2DD6-1180-CB87-818F4A505C20}"/>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51585F90-DE1C-AC89-5FE0-13C8C6034750}"/>
              </a:ext>
            </a:extLst>
          </p:cNvPr>
          <p:cNvSpPr>
            <a:spLocks noGrp="1"/>
          </p:cNvSpPr>
          <p:nvPr>
            <p:ph type="sldNum" sz="quarter" idx="12"/>
          </p:nvPr>
        </p:nvSpPr>
        <p:spPr/>
        <p:txBody>
          <a:bodyPr/>
          <a:lstStyle/>
          <a:p>
            <a:fld id="{C01389E6-C847-4AD0-B56D-D205B2EAB1EE}" type="slidenum">
              <a:rPr lang="en-US" smtClean="0"/>
              <a:t>26</a:t>
            </a:fld>
            <a:endParaRPr lang="en-US"/>
          </a:p>
        </p:txBody>
      </p:sp>
    </p:spTree>
    <p:extLst>
      <p:ext uri="{BB962C8B-B14F-4D97-AF65-F5344CB8AC3E}">
        <p14:creationId xmlns:p14="http://schemas.microsoft.com/office/powerpoint/2010/main" val="3735605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8" y="103990"/>
            <a:ext cx="10891984" cy="796962"/>
          </a:xfrm>
        </p:spPr>
        <p:txBody>
          <a:bodyPr>
            <a:normAutofit/>
          </a:bodyPr>
          <a:lstStyle/>
          <a:p>
            <a:pPr algn="r"/>
            <a:r>
              <a:rPr lang="en-US" dirty="0">
                <a:latin typeface="Bahnschrift Condensed" panose="020B0502040204020203" pitchFamily="34" charset="0"/>
              </a:rPr>
              <a:t>New Requirements</a:t>
            </a:r>
          </a:p>
        </p:txBody>
      </p:sp>
      <p:sp>
        <p:nvSpPr>
          <p:cNvPr id="3" name="Content Placeholder 2"/>
          <p:cNvSpPr>
            <a:spLocks noGrp="1"/>
          </p:cNvSpPr>
          <p:nvPr>
            <p:ph idx="1"/>
          </p:nvPr>
        </p:nvSpPr>
        <p:spPr>
          <a:xfrm>
            <a:off x="293888" y="900952"/>
            <a:ext cx="11369424" cy="5624392"/>
          </a:xfrm>
        </p:spPr>
        <p:txBody>
          <a:bodyPr>
            <a:normAutofit/>
          </a:bodyPr>
          <a:lstStyle/>
          <a:p>
            <a:pPr algn="just"/>
            <a:r>
              <a:rPr lang="en-US" dirty="0">
                <a:latin typeface="+mj-lt"/>
              </a:rPr>
              <a:t>“Relative” as defined under the Companies Act, 2013 are reckoned if the client is a company while “immediate family” and “close family” are reckoned in case of other clients.</a:t>
            </a:r>
          </a:p>
          <a:p>
            <a:pPr marL="0" indent="0" algn="just">
              <a:buNone/>
            </a:pPr>
            <a:r>
              <a:rPr lang="en-US" dirty="0">
                <a:latin typeface="+mj-lt"/>
              </a:rPr>
              <a:t>       - Immediate Family: A spouse (or equivalent) or dependent</a:t>
            </a:r>
          </a:p>
          <a:p>
            <a:pPr marL="0" indent="0">
              <a:buNone/>
            </a:pPr>
            <a:r>
              <a:rPr lang="en-US" dirty="0">
                <a:latin typeface="+mj-lt"/>
              </a:rPr>
              <a:t>       - Close Family: A parent, child or sibling who is not an immediate family </a:t>
            </a:r>
            <a:r>
              <a:rPr lang="en-IN" dirty="0">
                <a:latin typeface="+mj-lt"/>
              </a:rPr>
              <a:t>member</a:t>
            </a:r>
          </a:p>
          <a:p>
            <a:pPr marL="0" indent="0">
              <a:buNone/>
            </a:pPr>
            <a:endParaRPr lang="en-US" dirty="0">
              <a:latin typeface="+mj-lt"/>
            </a:endParaRPr>
          </a:p>
          <a:p>
            <a:pPr algn="just"/>
            <a:r>
              <a:rPr lang="en-US" dirty="0">
                <a:latin typeface="+mj-lt"/>
              </a:rPr>
              <a:t>Responding to Non-Compliance of Laws and Regulations (NOCLAR).</a:t>
            </a:r>
          </a:p>
          <a:p>
            <a:pPr marL="0" indent="0" algn="just">
              <a:buNone/>
            </a:pPr>
            <a:r>
              <a:rPr lang="en-US" dirty="0">
                <a:latin typeface="+mj-lt"/>
              </a:rPr>
              <a:t>          - In 2019 Code, it has been initially made applicable to Auditors/Employees of Listed entities in India.</a:t>
            </a:r>
          </a:p>
          <a:p>
            <a:pPr marL="0" indent="0">
              <a:buNone/>
            </a:pPr>
            <a:r>
              <a:rPr lang="en-US" sz="2800" dirty="0">
                <a:latin typeface="Bahnschrift Condensed" panose="020B0502040204020203" pitchFamily="34" charset="0"/>
                <a:ea typeface="+mj-ea"/>
                <a:cs typeface="+mj-cs"/>
              </a:rPr>
              <a:t> </a:t>
            </a:r>
          </a:p>
        </p:txBody>
      </p:sp>
      <p:sp>
        <p:nvSpPr>
          <p:cNvPr id="7" name="Date Placeholder 6">
            <a:extLst>
              <a:ext uri="{FF2B5EF4-FFF2-40B4-BE49-F238E27FC236}">
                <a16:creationId xmlns:a16="http://schemas.microsoft.com/office/drawing/2014/main" id="{9566C986-90BF-8AA7-9C6A-BC4E19132469}"/>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EE98B1BE-9AA6-8E87-EB95-32EC14E7492A}"/>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D029AB9C-A2C8-F11B-04EC-4522E2A12EB0}"/>
              </a:ext>
            </a:extLst>
          </p:cNvPr>
          <p:cNvSpPr>
            <a:spLocks noGrp="1"/>
          </p:cNvSpPr>
          <p:nvPr>
            <p:ph type="sldNum" sz="quarter" idx="12"/>
          </p:nvPr>
        </p:nvSpPr>
        <p:spPr/>
        <p:txBody>
          <a:bodyPr/>
          <a:lstStyle/>
          <a:p>
            <a:fld id="{C01389E6-C847-4AD0-B56D-D205B2EAB1EE}" type="slidenum">
              <a:rPr lang="en-US" smtClean="0"/>
              <a:t>27</a:t>
            </a:fld>
            <a:endParaRPr lang="en-US"/>
          </a:p>
        </p:txBody>
      </p:sp>
    </p:spTree>
    <p:extLst>
      <p:ext uri="{BB962C8B-B14F-4D97-AF65-F5344CB8AC3E}">
        <p14:creationId xmlns:p14="http://schemas.microsoft.com/office/powerpoint/2010/main" val="4092350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8" y="103990"/>
            <a:ext cx="10891984" cy="796962"/>
          </a:xfrm>
        </p:spPr>
        <p:txBody>
          <a:bodyPr>
            <a:normAutofit/>
          </a:bodyPr>
          <a:lstStyle/>
          <a:p>
            <a:pPr algn="r"/>
            <a:r>
              <a:rPr lang="en-US" dirty="0">
                <a:latin typeface="Bahnschrift Condensed" panose="020B0502040204020203" pitchFamily="34" charset="0"/>
              </a:rPr>
              <a:t>New Requirements</a:t>
            </a:r>
          </a:p>
        </p:txBody>
      </p:sp>
      <p:sp>
        <p:nvSpPr>
          <p:cNvPr id="3" name="Content Placeholder 2"/>
          <p:cNvSpPr>
            <a:spLocks noGrp="1"/>
          </p:cNvSpPr>
          <p:nvPr>
            <p:ph idx="1"/>
          </p:nvPr>
        </p:nvSpPr>
        <p:spPr>
          <a:xfrm>
            <a:off x="293888" y="900952"/>
            <a:ext cx="11369424" cy="5624392"/>
          </a:xfrm>
        </p:spPr>
        <p:txBody>
          <a:bodyPr>
            <a:normAutofit/>
          </a:bodyPr>
          <a:lstStyle/>
          <a:p>
            <a:pPr algn="just"/>
            <a:r>
              <a:rPr lang="en-US" sz="2800" dirty="0">
                <a:latin typeface="Bahnschrift Condensed" panose="020B0502040204020203" pitchFamily="34" charset="0"/>
                <a:ea typeface="+mj-ea"/>
                <a:cs typeface="+mj-cs"/>
              </a:rPr>
              <a:t> </a:t>
            </a:r>
            <a:r>
              <a:rPr lang="en-US" sz="2800" dirty="0">
                <a:latin typeface="Garamond" panose="02020404030301010803" pitchFamily="18" charset="0"/>
              </a:rPr>
              <a:t>Management Responsibilities</a:t>
            </a:r>
          </a:p>
          <a:p>
            <a:pPr algn="just"/>
            <a:r>
              <a:rPr lang="en-US" sz="2800" dirty="0">
                <a:latin typeface="Garamond" panose="02020404030301010803" pitchFamily="18" charset="0"/>
              </a:rPr>
              <a:t>Requirement restricting audit team members and Key Audit Partners from being compensated for providing non-assurance services to </a:t>
            </a:r>
            <a:r>
              <a:rPr lang="en-IN" sz="2800" dirty="0">
                <a:latin typeface="Garamond" panose="02020404030301010803" pitchFamily="18" charset="0"/>
              </a:rPr>
              <a:t>audit clients.</a:t>
            </a:r>
          </a:p>
          <a:p>
            <a:pPr algn="just"/>
            <a:r>
              <a:rPr lang="en-US" sz="2800" dirty="0">
                <a:latin typeface="Garamond" panose="02020404030301010803" pitchFamily="18" charset="0"/>
              </a:rPr>
              <a:t>Requirements and applicable guidance addressing situations where, as a result of a merger or acquisition, an entity becomes a related entity of an audit client, to assist the Chartered Accountant in evaluating previous or current interests and relationships</a:t>
            </a:r>
          </a:p>
          <a:p>
            <a:pPr algn="just"/>
            <a:r>
              <a:rPr lang="en-US" sz="2800" dirty="0">
                <a:latin typeface="Garamond" panose="02020404030301010803" pitchFamily="18" charset="0"/>
              </a:rPr>
              <a:t>Provisions relating to threats that are created by certain tax services</a:t>
            </a:r>
          </a:p>
          <a:p>
            <a:pPr marL="0" indent="0">
              <a:buNone/>
            </a:pPr>
            <a:endParaRPr lang="en-US" sz="2800" dirty="0">
              <a:latin typeface="Bahnschrift Condensed" panose="020B0502040204020203" pitchFamily="34" charset="0"/>
              <a:ea typeface="+mj-ea"/>
              <a:cs typeface="+mj-cs"/>
            </a:endParaRPr>
          </a:p>
        </p:txBody>
      </p:sp>
      <p:sp>
        <p:nvSpPr>
          <p:cNvPr id="7" name="Date Placeholder 6">
            <a:extLst>
              <a:ext uri="{FF2B5EF4-FFF2-40B4-BE49-F238E27FC236}">
                <a16:creationId xmlns:a16="http://schemas.microsoft.com/office/drawing/2014/main" id="{87BCEE48-5AB4-7215-EA21-56AFE171DAAE}"/>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C370D1E5-9259-127D-B288-F9EC7B9A2BB5}"/>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99338D85-B062-FF3C-3781-32AA8DEED982}"/>
              </a:ext>
            </a:extLst>
          </p:cNvPr>
          <p:cNvSpPr>
            <a:spLocks noGrp="1"/>
          </p:cNvSpPr>
          <p:nvPr>
            <p:ph type="sldNum" sz="quarter" idx="12"/>
          </p:nvPr>
        </p:nvSpPr>
        <p:spPr/>
        <p:txBody>
          <a:bodyPr/>
          <a:lstStyle/>
          <a:p>
            <a:fld id="{C01389E6-C847-4AD0-B56D-D205B2EAB1EE}" type="slidenum">
              <a:rPr lang="en-US" smtClean="0"/>
              <a:t>28</a:t>
            </a:fld>
            <a:endParaRPr lang="en-US"/>
          </a:p>
        </p:txBody>
      </p:sp>
    </p:spTree>
    <p:extLst>
      <p:ext uri="{BB962C8B-B14F-4D97-AF65-F5344CB8AC3E}">
        <p14:creationId xmlns:p14="http://schemas.microsoft.com/office/powerpoint/2010/main" val="203953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8" y="103990"/>
            <a:ext cx="10891984" cy="796962"/>
          </a:xfrm>
        </p:spPr>
        <p:txBody>
          <a:bodyPr>
            <a:normAutofit/>
          </a:bodyPr>
          <a:lstStyle/>
          <a:p>
            <a:pPr algn="r"/>
            <a:r>
              <a:rPr lang="en-US" dirty="0">
                <a:latin typeface="Bahnschrift Condensed" panose="020B0502040204020203" pitchFamily="34" charset="0"/>
              </a:rPr>
              <a:t>New Requirements</a:t>
            </a:r>
          </a:p>
        </p:txBody>
      </p:sp>
      <p:sp>
        <p:nvSpPr>
          <p:cNvPr id="3" name="Content Placeholder 2"/>
          <p:cNvSpPr>
            <a:spLocks noGrp="1"/>
          </p:cNvSpPr>
          <p:nvPr>
            <p:ph idx="1"/>
          </p:nvPr>
        </p:nvSpPr>
        <p:spPr>
          <a:xfrm>
            <a:off x="293888" y="900952"/>
            <a:ext cx="11369424" cy="5624392"/>
          </a:xfrm>
        </p:spPr>
        <p:txBody>
          <a:bodyPr>
            <a:normAutofit/>
          </a:bodyPr>
          <a:lstStyle/>
          <a:p>
            <a:pPr algn="just"/>
            <a:r>
              <a:rPr lang="en-US" sz="2800" dirty="0">
                <a:latin typeface="Garamond" panose="02020404030301010803" pitchFamily="18" charset="0"/>
              </a:rPr>
              <a:t>Requirement where the total gross annual professional fees from the audit client and its related entities exceed 15% of the total fees of the firm for two consecutive years.</a:t>
            </a:r>
          </a:p>
          <a:p>
            <a:pPr algn="just"/>
            <a:r>
              <a:rPr lang="en-US" sz="2800" dirty="0">
                <a:latin typeface="Garamond" panose="02020404030301010803" pitchFamily="18" charset="0"/>
              </a:rPr>
              <a:t>Detailed independence requirements included for assurance </a:t>
            </a:r>
            <a:r>
              <a:rPr lang="en-IN" sz="2800" dirty="0">
                <a:latin typeface="Garamond" panose="02020404030301010803" pitchFamily="18" charset="0"/>
              </a:rPr>
              <a:t>engagements.</a:t>
            </a:r>
          </a:p>
          <a:p>
            <a:pPr algn="just"/>
            <a:r>
              <a:rPr lang="en-US" sz="2800" dirty="0">
                <a:latin typeface="Garamond" panose="02020404030301010803" pitchFamily="18" charset="0"/>
              </a:rPr>
              <a:t>Auditor rotation requirements included under various local regulations</a:t>
            </a:r>
          </a:p>
          <a:p>
            <a:r>
              <a:rPr lang="en-US" sz="2800" dirty="0">
                <a:latin typeface="Garamond" panose="02020404030301010803" pitchFamily="18" charset="0"/>
              </a:rPr>
              <a:t>In essence self review, self advocacy and conflict of interest are the main focus.</a:t>
            </a:r>
          </a:p>
          <a:p>
            <a:pPr marL="0" indent="0">
              <a:buNone/>
            </a:pPr>
            <a:endParaRPr lang="en-US" sz="2800" dirty="0">
              <a:latin typeface="Bahnschrift Condensed" panose="020B0502040204020203" pitchFamily="34" charset="0"/>
              <a:ea typeface="+mj-ea"/>
              <a:cs typeface="+mj-cs"/>
            </a:endParaRPr>
          </a:p>
        </p:txBody>
      </p:sp>
      <p:sp>
        <p:nvSpPr>
          <p:cNvPr id="7" name="Date Placeholder 6">
            <a:extLst>
              <a:ext uri="{FF2B5EF4-FFF2-40B4-BE49-F238E27FC236}">
                <a16:creationId xmlns:a16="http://schemas.microsoft.com/office/drawing/2014/main" id="{CEBB8AE8-25FF-AB21-C01D-9C7833E451AD}"/>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77EA97E9-81BA-49D5-4168-63213A111D2A}"/>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C6272484-1B9D-5434-2A99-CC0C16DD917A}"/>
              </a:ext>
            </a:extLst>
          </p:cNvPr>
          <p:cNvSpPr>
            <a:spLocks noGrp="1"/>
          </p:cNvSpPr>
          <p:nvPr>
            <p:ph type="sldNum" sz="quarter" idx="12"/>
          </p:nvPr>
        </p:nvSpPr>
        <p:spPr/>
        <p:txBody>
          <a:bodyPr/>
          <a:lstStyle/>
          <a:p>
            <a:fld id="{C01389E6-C847-4AD0-B56D-D205B2EAB1EE}" type="slidenum">
              <a:rPr lang="en-US" smtClean="0"/>
              <a:t>29</a:t>
            </a:fld>
            <a:endParaRPr lang="en-US"/>
          </a:p>
        </p:txBody>
      </p:sp>
    </p:spTree>
    <p:extLst>
      <p:ext uri="{BB962C8B-B14F-4D97-AF65-F5344CB8AC3E}">
        <p14:creationId xmlns:p14="http://schemas.microsoft.com/office/powerpoint/2010/main" val="3260892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87927" y="1028701"/>
            <a:ext cx="3248863" cy="3020785"/>
          </a:xfrm>
        </p:spPr>
        <p:txBody>
          <a:bodyPr>
            <a:normAutofit/>
          </a:bodyPr>
          <a:lstStyle/>
          <a:p>
            <a:pPr algn="r"/>
            <a:r>
              <a:rPr lang="en-US" sz="3200">
                <a:solidFill>
                  <a:schemeClr val="bg1"/>
                </a:solidFill>
                <a:latin typeface="Bahnschrift Condensed" panose="020B0502040204020203" pitchFamily="34" charset="0"/>
              </a:rPr>
              <a:t>                                                             COVERAGE</a:t>
            </a:r>
          </a:p>
        </p:txBody>
      </p:sp>
      <p:sp>
        <p:nvSpPr>
          <p:cNvPr id="3" name="Content Placeholder 2"/>
          <p:cNvSpPr>
            <a:spLocks noGrp="1"/>
          </p:cNvSpPr>
          <p:nvPr>
            <p:ph idx="1"/>
          </p:nvPr>
        </p:nvSpPr>
        <p:spPr>
          <a:xfrm>
            <a:off x="4777409" y="1028702"/>
            <a:ext cx="6273972" cy="4843462"/>
          </a:xfrm>
        </p:spPr>
        <p:txBody>
          <a:bodyPr>
            <a:normAutofit fontScale="92500" lnSpcReduction="10000"/>
          </a:bodyPr>
          <a:lstStyle/>
          <a:p>
            <a:pPr marL="538163" indent="-538163">
              <a:buFont typeface="Wingdings" panose="05000000000000000000" pitchFamily="2" charset="2"/>
              <a:buChar char="ü"/>
            </a:pPr>
            <a:endParaRPr lang="en-US" sz="1800" dirty="0">
              <a:latin typeface="Bahnschrift Condensed" panose="020B0502040204020203" pitchFamily="34" charset="0"/>
              <a:cs typeface="Arial" panose="020B0604020202020204" pitchFamily="34" charset="0"/>
            </a:endParaRP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Chartered Accountants Act 1949</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Misconduct - Definition</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Schedules to CA Act - Differences</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Clause 7 of part 1 of second schedule</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What is Ethics</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Disciplinary Cases – Procedures</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Recent Developments &amp; Cases</a:t>
            </a:r>
          </a:p>
          <a:p>
            <a:pPr marL="538163" indent="-538163">
              <a:buFont typeface="Wingdings" panose="05000000000000000000" pitchFamily="2" charset="2"/>
              <a:buChar char="ü"/>
            </a:pPr>
            <a:r>
              <a:rPr lang="en-US" sz="2800" dirty="0">
                <a:latin typeface="Bahnschrift Condensed" panose="020B0502040204020203" pitchFamily="34" charset="0"/>
                <a:cs typeface="Arial" panose="020B0604020202020204" pitchFamily="34" charset="0"/>
              </a:rPr>
              <a:t>Certifications – Due Care</a:t>
            </a:r>
          </a:p>
          <a:p>
            <a:pPr marL="0" indent="0">
              <a:buNone/>
            </a:pPr>
            <a:endParaRPr lang="en-US" sz="1800" dirty="0">
              <a:latin typeface="Bahnschrift Condensed" panose="020B0502040204020203"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2ECE7A12-1853-00BC-8CB2-D63EF572805E}"/>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099ACEA5-0D6E-EBF7-0A47-87A705D09255}"/>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4BF537FC-91A1-A0EF-27F1-223510B2EAB3}"/>
              </a:ext>
            </a:extLst>
          </p:cNvPr>
          <p:cNvSpPr>
            <a:spLocks noGrp="1"/>
          </p:cNvSpPr>
          <p:nvPr>
            <p:ph type="sldNum" sz="quarter" idx="12"/>
          </p:nvPr>
        </p:nvSpPr>
        <p:spPr/>
        <p:txBody>
          <a:bodyPr/>
          <a:lstStyle/>
          <a:p>
            <a:fld id="{C01389E6-C847-4AD0-B56D-D205B2EAB1EE}" type="slidenum">
              <a:rPr lang="en-US" smtClean="0"/>
              <a:t>3</a:t>
            </a:fld>
            <a:endParaRPr lang="en-US"/>
          </a:p>
        </p:txBody>
      </p:sp>
    </p:spTree>
    <p:extLst>
      <p:ext uri="{BB962C8B-B14F-4D97-AF65-F5344CB8AC3E}">
        <p14:creationId xmlns:p14="http://schemas.microsoft.com/office/powerpoint/2010/main" val="175380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2145-CDEE-4763-A600-DECB5DA18916}"/>
              </a:ext>
            </a:extLst>
          </p:cNvPr>
          <p:cNvSpPr>
            <a:spLocks noGrp="1"/>
          </p:cNvSpPr>
          <p:nvPr>
            <p:ph type="title"/>
          </p:nvPr>
        </p:nvSpPr>
        <p:spPr/>
        <p:txBody>
          <a:bodyPr>
            <a:normAutofit fontScale="90000"/>
          </a:bodyPr>
          <a:lstStyle/>
          <a:p>
            <a:r>
              <a:rPr lang="en-US" dirty="0"/>
              <a:t/>
            </a:r>
            <a:br>
              <a:rPr lang="en-US" dirty="0"/>
            </a:br>
            <a:r>
              <a:rPr lang="en-US" dirty="0"/>
              <a:t>Purpose &amp; objectives ?!</a:t>
            </a:r>
            <a:br>
              <a:rPr lang="en-US" dirty="0"/>
            </a:br>
            <a:endParaRPr lang="en-IN" dirty="0"/>
          </a:p>
        </p:txBody>
      </p:sp>
      <p:sp>
        <p:nvSpPr>
          <p:cNvPr id="3" name="Content Placeholder 2">
            <a:extLst>
              <a:ext uri="{FF2B5EF4-FFF2-40B4-BE49-F238E27FC236}">
                <a16:creationId xmlns:a16="http://schemas.microsoft.com/office/drawing/2014/main" id="{011A63D2-3127-4ABD-A478-637E6137595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TO OVER COME AND MITIGATE THE THREATS……</a:t>
            </a:r>
            <a:endParaRPr lang="en-IN" dirty="0"/>
          </a:p>
        </p:txBody>
      </p:sp>
      <p:sp>
        <p:nvSpPr>
          <p:cNvPr id="7" name="Date Placeholder 6">
            <a:extLst>
              <a:ext uri="{FF2B5EF4-FFF2-40B4-BE49-F238E27FC236}">
                <a16:creationId xmlns:a16="http://schemas.microsoft.com/office/drawing/2014/main" id="{DE491892-06C0-61F0-1642-7575E10BE39D}"/>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64092B0A-83BF-0D0D-4B79-33DB0FCD02B5}"/>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A3361E60-E939-CC06-E7F6-D24D30A7BE47}"/>
              </a:ext>
            </a:extLst>
          </p:cNvPr>
          <p:cNvSpPr>
            <a:spLocks noGrp="1"/>
          </p:cNvSpPr>
          <p:nvPr>
            <p:ph type="sldNum" sz="quarter" idx="12"/>
          </p:nvPr>
        </p:nvSpPr>
        <p:spPr/>
        <p:txBody>
          <a:bodyPr/>
          <a:lstStyle/>
          <a:p>
            <a:fld id="{C01389E6-C847-4AD0-B56D-D205B2EAB1EE}" type="slidenum">
              <a:rPr lang="en-US" smtClean="0"/>
              <a:t>30</a:t>
            </a:fld>
            <a:endParaRPr lang="en-US"/>
          </a:p>
        </p:txBody>
      </p:sp>
    </p:spTree>
    <p:extLst>
      <p:ext uri="{BB962C8B-B14F-4D97-AF65-F5344CB8AC3E}">
        <p14:creationId xmlns:p14="http://schemas.microsoft.com/office/powerpoint/2010/main" val="247294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47EE2-3FA8-224B-2FC7-8DC92D9405E5}"/>
              </a:ext>
            </a:extLst>
          </p:cNvPr>
          <p:cNvPicPr>
            <a:picLocks noChangeAspect="1"/>
          </p:cNvPicPr>
          <p:nvPr/>
        </p:nvPicPr>
        <p:blipFill>
          <a:blip r:embed="rId2"/>
          <a:stretch>
            <a:fillRect/>
          </a:stretch>
        </p:blipFill>
        <p:spPr>
          <a:xfrm>
            <a:off x="407368" y="260649"/>
            <a:ext cx="11161240" cy="6140153"/>
          </a:xfrm>
          <a:prstGeom prst="rect">
            <a:avLst/>
          </a:prstGeom>
        </p:spPr>
      </p:pic>
      <p:sp>
        <p:nvSpPr>
          <p:cNvPr id="6" name="Date Placeholder 5">
            <a:extLst>
              <a:ext uri="{FF2B5EF4-FFF2-40B4-BE49-F238E27FC236}">
                <a16:creationId xmlns:a16="http://schemas.microsoft.com/office/drawing/2014/main" id="{5D102325-2A1C-A265-69AE-AF51A5D82279}"/>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CEFCAF3F-B966-43A2-706B-8FEE2282449D}"/>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DE0EFEA1-12C5-ADC1-DCD9-A02AA266B537}"/>
              </a:ext>
            </a:extLst>
          </p:cNvPr>
          <p:cNvSpPr>
            <a:spLocks noGrp="1"/>
          </p:cNvSpPr>
          <p:nvPr>
            <p:ph type="sldNum" sz="quarter" idx="12"/>
          </p:nvPr>
        </p:nvSpPr>
        <p:spPr/>
        <p:txBody>
          <a:bodyPr/>
          <a:lstStyle/>
          <a:p>
            <a:fld id="{C01389E6-C847-4AD0-B56D-D205B2EAB1EE}" type="slidenum">
              <a:rPr lang="en-US" smtClean="0"/>
              <a:t>31</a:t>
            </a:fld>
            <a:endParaRPr lang="en-US"/>
          </a:p>
        </p:txBody>
      </p:sp>
    </p:spTree>
    <p:extLst>
      <p:ext uri="{BB962C8B-B14F-4D97-AF65-F5344CB8AC3E}">
        <p14:creationId xmlns:p14="http://schemas.microsoft.com/office/powerpoint/2010/main" val="16783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0393040-6AF1-C0A5-2DF0-614B0086E8FA}"/>
              </a:ext>
            </a:extLst>
          </p:cNvPr>
          <p:cNvSpPr>
            <a:spLocks noGrp="1" noChangeArrowheads="1"/>
          </p:cNvSpPr>
          <p:nvPr>
            <p:ph type="title"/>
          </p:nvPr>
        </p:nvSpPr>
        <p:spPr>
          <a:xfrm>
            <a:off x="1822450" y="115890"/>
            <a:ext cx="8547100" cy="720725"/>
          </a:xfrm>
        </p:spPr>
        <p:txBody>
          <a:bodyPr>
            <a:normAutofit fontScale="90000"/>
          </a:bodyPr>
          <a:lstStyle/>
          <a:p>
            <a:pPr algn="ctr" eaLnBrk="1" hangingPunct="1"/>
            <a:r>
              <a:rPr lang="en-IN" altLang="en-US" sz="3200" dirty="0"/>
              <a:t>Ethical Requirements</a:t>
            </a:r>
            <a:r>
              <a:rPr lang="en-IN" altLang="en-US" sz="4000" dirty="0"/>
              <a:t>-Threats</a:t>
            </a:r>
            <a:endParaRPr lang="en-US" altLang="en-US" sz="4000" dirty="0"/>
          </a:p>
        </p:txBody>
      </p:sp>
      <p:sp>
        <p:nvSpPr>
          <p:cNvPr id="11267" name="Rectangle 3">
            <a:extLst>
              <a:ext uri="{FF2B5EF4-FFF2-40B4-BE49-F238E27FC236}">
                <a16:creationId xmlns:a16="http://schemas.microsoft.com/office/drawing/2014/main" id="{FBC9E379-8DB7-1DB0-9C54-25F722F510FD}"/>
              </a:ext>
            </a:extLst>
          </p:cNvPr>
          <p:cNvSpPr>
            <a:spLocks noGrp="1" noChangeArrowheads="1"/>
          </p:cNvSpPr>
          <p:nvPr>
            <p:ph type="body" idx="1"/>
          </p:nvPr>
        </p:nvSpPr>
        <p:spPr>
          <a:xfrm>
            <a:off x="1919288" y="1052515"/>
            <a:ext cx="8450262" cy="5184775"/>
          </a:xfrm>
        </p:spPr>
        <p:txBody>
          <a:bodyPr>
            <a:normAutofit fontScale="77500" lnSpcReduction="20000"/>
          </a:bodyPr>
          <a:lstStyle/>
          <a:p>
            <a:pPr marL="0" indent="0">
              <a:buNone/>
              <a:defRPr/>
            </a:pPr>
            <a:r>
              <a:rPr lang="en-IN" altLang="en-US" sz="1800" b="1" dirty="0">
                <a:solidFill>
                  <a:srgbClr val="3C3C3C"/>
                </a:solidFill>
              </a:rPr>
              <a:t> </a:t>
            </a:r>
          </a:p>
          <a:p>
            <a:pPr>
              <a:defRPr/>
            </a:pPr>
            <a:r>
              <a:rPr lang="en-IN" altLang="en-US" sz="1800" b="1" dirty="0">
                <a:solidFill>
                  <a:srgbClr val="3C3C3C"/>
                </a:solidFill>
              </a:rPr>
              <a:t>Firm should identify, assess and apply appropriate safeguards to eliminate or reduce the risk from threats</a:t>
            </a:r>
            <a:endParaRPr lang="en-US" altLang="en-US" sz="3000" b="1" dirty="0"/>
          </a:p>
          <a:p>
            <a:pPr marL="0" indent="0">
              <a:buNone/>
              <a:defRPr/>
            </a:pPr>
            <a:endParaRPr lang="en-US" altLang="en-US" sz="3000" dirty="0"/>
          </a:p>
          <a:p>
            <a:pPr marL="0" indent="0">
              <a:buNone/>
              <a:defRPr/>
            </a:pPr>
            <a:endParaRPr lang="en-US" altLang="en-US" sz="3000" dirty="0"/>
          </a:p>
          <a:p>
            <a:pPr marL="0" indent="0">
              <a:buNone/>
              <a:defRPr/>
            </a:pPr>
            <a:endParaRPr lang="en-US" altLang="en-US" sz="3000" dirty="0"/>
          </a:p>
          <a:p>
            <a:pPr marL="0" indent="0">
              <a:buNone/>
              <a:defRPr/>
            </a:pPr>
            <a:endParaRPr lang="en-US" altLang="en-US" sz="3000" dirty="0"/>
          </a:p>
          <a:p>
            <a:pPr marL="0" indent="0">
              <a:buNone/>
              <a:defRPr/>
            </a:pPr>
            <a:endParaRPr lang="en-US" altLang="en-US" sz="3000" dirty="0"/>
          </a:p>
          <a:p>
            <a:pPr marL="0" indent="0">
              <a:buNone/>
              <a:defRPr/>
            </a:pPr>
            <a:endParaRPr lang="en-US" altLang="en-US" sz="3000" dirty="0"/>
          </a:p>
          <a:p>
            <a:pPr marL="0" indent="0">
              <a:buNone/>
              <a:defRPr/>
            </a:pPr>
            <a:endParaRPr lang="en-US" altLang="en-US" sz="3000" dirty="0"/>
          </a:p>
          <a:p>
            <a:pPr marL="0" indent="0">
              <a:buNone/>
              <a:defRPr/>
            </a:pPr>
            <a:endParaRPr lang="en-US" altLang="en-US" sz="1800" dirty="0">
              <a:solidFill>
                <a:srgbClr val="FF0000"/>
              </a:solidFill>
            </a:endParaRPr>
          </a:p>
          <a:p>
            <a:pPr marL="0" indent="0">
              <a:buNone/>
              <a:defRPr/>
            </a:pPr>
            <a:r>
              <a:rPr lang="en-US" altLang="en-US" sz="2300" dirty="0">
                <a:solidFill>
                  <a:srgbClr val="FF0000"/>
                </a:solidFill>
              </a:rPr>
              <a:t>If threats are not eliminated or reduced firm must consider withdrawing from the </a:t>
            </a:r>
            <a:r>
              <a:rPr lang="en-US" altLang="en-US" sz="2300" dirty="0" err="1">
                <a:solidFill>
                  <a:srgbClr val="FF0000"/>
                </a:solidFill>
              </a:rPr>
              <a:t>assignement</a:t>
            </a:r>
            <a:endParaRPr lang="en-US" altLang="en-US" sz="2300" dirty="0">
              <a:solidFill>
                <a:srgbClr val="FF0000"/>
              </a:solidFill>
            </a:endParaRPr>
          </a:p>
          <a:p>
            <a:pPr marL="0" indent="0">
              <a:buNone/>
              <a:defRPr/>
            </a:pPr>
            <a:endParaRPr lang="en-US" altLang="en-US" sz="1800" dirty="0"/>
          </a:p>
        </p:txBody>
      </p:sp>
      <p:pic>
        <p:nvPicPr>
          <p:cNvPr id="17412" name="Picture 3">
            <a:extLst>
              <a:ext uri="{FF2B5EF4-FFF2-40B4-BE49-F238E27FC236}">
                <a16:creationId xmlns:a16="http://schemas.microsoft.com/office/drawing/2014/main" id="{D634D084-98EB-CB40-7879-4E5FF916F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050" y="1943102"/>
            <a:ext cx="5740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835D8671-A6A8-232F-0977-D84E4BABD4D3}"/>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FF5342F4-AF8E-8FCD-32B0-4D997246FB30}"/>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B5643F3A-73A7-5EA8-49A8-0B16A0E5A557}"/>
              </a:ext>
            </a:extLst>
          </p:cNvPr>
          <p:cNvSpPr>
            <a:spLocks noGrp="1"/>
          </p:cNvSpPr>
          <p:nvPr>
            <p:ph type="sldNum" sz="quarter" idx="12"/>
          </p:nvPr>
        </p:nvSpPr>
        <p:spPr/>
        <p:txBody>
          <a:bodyPr/>
          <a:lstStyle/>
          <a:p>
            <a:fld id="{C01389E6-C847-4AD0-B56D-D205B2EAB1EE}" type="slidenum">
              <a:rPr lang="en-US" smtClean="0"/>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1AD65-36AE-42DD-96F5-B1868EA0039C}"/>
              </a:ext>
            </a:extLst>
          </p:cNvPr>
          <p:cNvSpPr>
            <a:spLocks noGrp="1"/>
          </p:cNvSpPr>
          <p:nvPr>
            <p:ph type="body" sz="quarter" idx="10"/>
          </p:nvPr>
        </p:nvSpPr>
        <p:spPr>
          <a:xfrm>
            <a:off x="1588" y="165488"/>
            <a:ext cx="12188825" cy="479928"/>
          </a:xfrm>
        </p:spPr>
        <p:txBody>
          <a:bodyPr>
            <a:normAutofit lnSpcReduction="10000"/>
          </a:bodyPr>
          <a:lstStyle/>
          <a:p>
            <a:r>
              <a:rPr lang="en-US" sz="2666" b="1" dirty="0"/>
              <a:t>THREATS</a:t>
            </a:r>
            <a:endParaRPr lang="en-IN" sz="2666" b="1" dirty="0"/>
          </a:p>
        </p:txBody>
      </p:sp>
      <p:graphicFrame>
        <p:nvGraphicFramePr>
          <p:cNvPr id="6" name="Diagram 5">
            <a:extLst>
              <a:ext uri="{FF2B5EF4-FFF2-40B4-BE49-F238E27FC236}">
                <a16:creationId xmlns:a16="http://schemas.microsoft.com/office/drawing/2014/main" id="{B03990A1-A888-4A24-BA70-C53E07385EC2}"/>
              </a:ext>
            </a:extLst>
          </p:cNvPr>
          <p:cNvGraphicFramePr/>
          <p:nvPr/>
        </p:nvGraphicFramePr>
        <p:xfrm>
          <a:off x="720803" y="741402"/>
          <a:ext cx="10942366" cy="539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495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1AD65-36AE-42DD-96F5-B1868EA0039C}"/>
              </a:ext>
            </a:extLst>
          </p:cNvPr>
          <p:cNvSpPr>
            <a:spLocks noGrp="1"/>
          </p:cNvSpPr>
          <p:nvPr>
            <p:ph type="body" sz="quarter" idx="10"/>
          </p:nvPr>
        </p:nvSpPr>
        <p:spPr>
          <a:xfrm>
            <a:off x="1588" y="165487"/>
            <a:ext cx="12188825" cy="575914"/>
          </a:xfrm>
        </p:spPr>
        <p:txBody>
          <a:bodyPr/>
          <a:lstStyle/>
          <a:p>
            <a:r>
              <a:rPr lang="en-US" sz="2666" b="1" dirty="0"/>
              <a:t>THREATS</a:t>
            </a:r>
            <a:endParaRPr lang="en-IN" sz="2666" b="1" dirty="0"/>
          </a:p>
        </p:txBody>
      </p:sp>
      <p:graphicFrame>
        <p:nvGraphicFramePr>
          <p:cNvPr id="6" name="Diagram 5">
            <a:extLst>
              <a:ext uri="{FF2B5EF4-FFF2-40B4-BE49-F238E27FC236}">
                <a16:creationId xmlns:a16="http://schemas.microsoft.com/office/drawing/2014/main" id="{B03990A1-A888-4A24-BA70-C53E07385EC2}"/>
              </a:ext>
            </a:extLst>
          </p:cNvPr>
          <p:cNvGraphicFramePr/>
          <p:nvPr/>
        </p:nvGraphicFramePr>
        <p:xfrm>
          <a:off x="720803" y="741402"/>
          <a:ext cx="10942366" cy="539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27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C6512F-D854-6840-151D-02A10FA0AC4C}"/>
              </a:ext>
            </a:extLst>
          </p:cNvPr>
          <p:cNvSpPr/>
          <p:nvPr/>
        </p:nvSpPr>
        <p:spPr>
          <a:xfrm>
            <a:off x="1697038" y="219077"/>
            <a:ext cx="8235950" cy="6029325"/>
          </a:xfrm>
          <a:prstGeom prst="rect">
            <a:avLst/>
          </a:prstGeom>
        </p:spPr>
        <p:txBody>
          <a:bodyPr lIns="0" tIns="0" rIns="0" bIns="0"/>
          <a:lstStyle/>
          <a:p>
            <a:pPr marL="114300" algn="ctr">
              <a:spcAft>
                <a:spcPts val="2310"/>
              </a:spcAft>
              <a:defRPr/>
            </a:pPr>
            <a:r>
              <a:rPr lang="en-US" sz="3200" b="1" dirty="0">
                <a:solidFill>
                  <a:srgbClr val="C00000"/>
                </a:solidFill>
                <a:latin typeface="Calibri"/>
              </a:rPr>
              <a:t>Safeguards against the Threats</a:t>
            </a:r>
          </a:p>
          <a:p>
            <a:pPr algn="just">
              <a:spcAft>
                <a:spcPts val="840"/>
              </a:spcAft>
              <a:defRPr/>
            </a:pPr>
            <a:r>
              <a:rPr lang="en-US" sz="2600" b="1" dirty="0">
                <a:latin typeface="Calibri"/>
              </a:rPr>
              <a:t>Safeguards created by the profession, legislation or</a:t>
            </a:r>
          </a:p>
          <a:p>
            <a:pPr algn="just">
              <a:spcAft>
                <a:spcPts val="2310"/>
              </a:spcAft>
              <a:defRPr/>
            </a:pPr>
            <a:r>
              <a:rPr lang="en-US" sz="2600" b="1" dirty="0">
                <a:latin typeface="Calibri"/>
              </a:rPr>
              <a:t>regulation include, but are not restricted to:</a:t>
            </a:r>
          </a:p>
          <a:p>
            <a:pPr marL="469900" indent="-469900">
              <a:lnSpc>
                <a:spcPts val="3360"/>
              </a:lnSpc>
              <a:defRPr/>
            </a:pPr>
            <a:r>
              <a:rPr lang="en-US" sz="2500" dirty="0">
                <a:latin typeface="Calibri"/>
              </a:rPr>
              <a:t>(a)    Educational, training and experience requirements for entry into the profession.</a:t>
            </a:r>
          </a:p>
          <a:p>
            <a:pPr algn="just">
              <a:lnSpc>
                <a:spcPts val="3360"/>
              </a:lnSpc>
              <a:defRPr/>
            </a:pPr>
            <a:r>
              <a:rPr lang="en-US" sz="2500" dirty="0">
                <a:latin typeface="Calibri"/>
              </a:rPr>
              <a:t>(b)    Continuing professional development requirements.</a:t>
            </a:r>
          </a:p>
          <a:p>
            <a:pPr algn="just">
              <a:lnSpc>
                <a:spcPts val="3360"/>
              </a:lnSpc>
              <a:defRPr/>
            </a:pPr>
            <a:r>
              <a:rPr lang="en-US" sz="2500" dirty="0">
                <a:latin typeface="Calibri"/>
              </a:rPr>
              <a:t>(c)    Corporate governance regulations.</a:t>
            </a:r>
          </a:p>
          <a:p>
            <a:pPr algn="just">
              <a:lnSpc>
                <a:spcPts val="3360"/>
              </a:lnSpc>
              <a:defRPr/>
            </a:pPr>
            <a:r>
              <a:rPr lang="en-US" sz="2500" dirty="0">
                <a:latin typeface="Calibri"/>
              </a:rPr>
              <a:t>(d)    Professional standards.</a:t>
            </a:r>
          </a:p>
          <a:p>
            <a:pPr marL="469900" indent="-469900">
              <a:lnSpc>
                <a:spcPts val="3360"/>
              </a:lnSpc>
              <a:defRPr/>
            </a:pPr>
            <a:r>
              <a:rPr lang="en-US" sz="2500" dirty="0">
                <a:latin typeface="Calibri"/>
              </a:rPr>
              <a:t>(e)    Professional or regulatory monitoring and disciplinary procedures.</a:t>
            </a:r>
          </a:p>
          <a:p>
            <a:pPr marL="469900" indent="-469900">
              <a:lnSpc>
                <a:spcPts val="3360"/>
              </a:lnSpc>
              <a:defRPr/>
            </a:pPr>
            <a:r>
              <a:rPr lang="en-US" sz="2500" dirty="0">
                <a:latin typeface="Calibri"/>
              </a:rPr>
              <a:t>(f)    External review by a legally empowered third party of the reports, returns, communications or information produced by a professional accountant.</a:t>
            </a:r>
          </a:p>
        </p:txBody>
      </p:sp>
      <p:sp>
        <p:nvSpPr>
          <p:cNvPr id="14339" name="Rectangle 2">
            <a:extLst>
              <a:ext uri="{FF2B5EF4-FFF2-40B4-BE49-F238E27FC236}">
                <a16:creationId xmlns:a16="http://schemas.microsoft.com/office/drawing/2014/main" id="{7D8C486C-5692-C55D-6A86-3948B2E863D8}"/>
              </a:ext>
            </a:extLst>
          </p:cNvPr>
          <p:cNvSpPr>
            <a:spLocks noChangeArrowheads="1"/>
          </p:cNvSpPr>
          <p:nvPr/>
        </p:nvSpPr>
        <p:spPr bwMode="auto">
          <a:xfrm>
            <a:off x="9701215" y="6596065"/>
            <a:ext cx="161925" cy="122237"/>
          </a:xfrm>
          <a:prstGeom prst="rect">
            <a:avLst/>
          </a:prstGeom>
          <a:solidFill>
            <a:srgbClr val="BC57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FFFFFF"/>
                </a:solidFill>
              </a:rPr>
              <a:t>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3CAF8C55-B696-9131-72D1-0B2EB6324371}"/>
              </a:ext>
            </a:extLst>
          </p:cNvPr>
          <p:cNvSpPr>
            <a:spLocks noChangeArrowheads="1"/>
          </p:cNvSpPr>
          <p:nvPr/>
        </p:nvSpPr>
        <p:spPr bwMode="auto">
          <a:xfrm>
            <a:off x="2947990" y="149227"/>
            <a:ext cx="54768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88"/>
              </a:spcAft>
            </a:pPr>
            <a:r>
              <a:rPr lang="en-US" altLang="en-US" sz="2600" b="1">
                <a:solidFill>
                  <a:srgbClr val="C00000"/>
                </a:solidFill>
              </a:rPr>
              <a:t>Safeguards in the work environment:</a:t>
            </a:r>
          </a:p>
        </p:txBody>
      </p:sp>
      <p:sp>
        <p:nvSpPr>
          <p:cNvPr id="15363" name="Rectangle 2">
            <a:extLst>
              <a:ext uri="{FF2B5EF4-FFF2-40B4-BE49-F238E27FC236}">
                <a16:creationId xmlns:a16="http://schemas.microsoft.com/office/drawing/2014/main" id="{82B83844-B40C-FBFC-0555-2459143DCDA3}"/>
              </a:ext>
            </a:extLst>
          </p:cNvPr>
          <p:cNvSpPr>
            <a:spLocks noChangeArrowheads="1"/>
          </p:cNvSpPr>
          <p:nvPr/>
        </p:nvSpPr>
        <p:spPr bwMode="auto">
          <a:xfrm>
            <a:off x="1679575" y="771525"/>
            <a:ext cx="8936038"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5600" indent="-35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375"/>
              </a:lnSpc>
              <a:spcBef>
                <a:spcPts val="1888"/>
              </a:spcBef>
            </a:pPr>
            <a:r>
              <a:rPr lang="en-US" altLang="en-US" sz="1900"/>
              <a:t>&gt;    Compliance with the fundamental principles.</a:t>
            </a:r>
          </a:p>
          <a:p>
            <a:pPr algn="just">
              <a:lnSpc>
                <a:spcPts val="2375"/>
              </a:lnSpc>
            </a:pPr>
            <a:r>
              <a:rPr lang="en-US" altLang="en-US" sz="1900"/>
              <a:t>&gt;    Act in the public interest.</a:t>
            </a:r>
          </a:p>
          <a:p>
            <a:pPr algn="just">
              <a:lnSpc>
                <a:spcPts val="2375"/>
              </a:lnSpc>
            </a:pPr>
            <a:r>
              <a:rPr lang="en-US" altLang="en-US" sz="1900"/>
              <a:t>&gt;    To implement and monitor quality control of engagements.</a:t>
            </a:r>
          </a:p>
          <a:p>
            <a:pPr algn="just">
              <a:lnSpc>
                <a:spcPts val="2375"/>
              </a:lnSpc>
            </a:pPr>
            <a:r>
              <a:rPr lang="en-US" altLang="en-US" sz="1900"/>
              <a:t>&gt;    Identification and the application of safeguards.</a:t>
            </a:r>
          </a:p>
          <a:p>
            <a:pPr algn="just">
              <a:lnSpc>
                <a:spcPts val="2375"/>
              </a:lnSpc>
            </a:pPr>
            <a:r>
              <a:rPr lang="en-US" altLang="en-US" sz="1900"/>
              <a:t>&gt;    For assurance engagements - documented independence policies.</a:t>
            </a:r>
          </a:p>
          <a:p>
            <a:pPr algn="just">
              <a:lnSpc>
                <a:spcPts val="2375"/>
              </a:lnSpc>
            </a:pPr>
            <a:r>
              <a:rPr lang="en-US" altLang="en-US" sz="1900"/>
              <a:t>&gt;    To monitor and manage the reliance on revenue received from a single client.</a:t>
            </a:r>
          </a:p>
          <a:p>
            <a:pPr algn="just">
              <a:lnSpc>
                <a:spcPts val="2375"/>
              </a:lnSpc>
            </a:pPr>
            <a:r>
              <a:rPr lang="en-US" altLang="en-US" sz="1900"/>
              <a:t>&gt;    For Using different partners and engagement teams with separate reporting lines</a:t>
            </a:r>
          </a:p>
          <a:p>
            <a:pPr algn="just">
              <a:lnSpc>
                <a:spcPts val="2375"/>
              </a:lnSpc>
            </a:pPr>
            <a:r>
              <a:rPr lang="en-US" altLang="en-US" sz="1900"/>
              <a:t>&gt;    Timely communication of a firm's policies and procedures, including any changes to them, to all partners and professional staff, and appropriate training and education on such policies and procedures.</a:t>
            </a:r>
          </a:p>
          <a:p>
            <a:pPr>
              <a:lnSpc>
                <a:spcPts val="2375"/>
              </a:lnSpc>
            </a:pPr>
            <a:r>
              <a:rPr lang="en-US" altLang="en-US" sz="1900"/>
              <a:t>&gt;    Designating a member of senior management to be responsible for overseeing the adequate functioning of the firm's quality control system.</a:t>
            </a:r>
          </a:p>
          <a:p>
            <a:pPr>
              <a:lnSpc>
                <a:spcPts val="2375"/>
              </a:lnSpc>
            </a:pPr>
            <a:r>
              <a:rPr lang="en-US" altLang="en-US" sz="1900"/>
              <a:t>&gt;    Advising partners and professional staff of those assurance clients and related entities from which they must be independent.</a:t>
            </a:r>
          </a:p>
          <a:p>
            <a:pPr algn="just">
              <a:lnSpc>
                <a:spcPts val="2375"/>
              </a:lnSpc>
            </a:pPr>
            <a:r>
              <a:rPr lang="en-US" altLang="en-US" sz="1900"/>
              <a:t>&gt;    A disciplinary mechanism to promote compliance with policies and procedures.</a:t>
            </a:r>
          </a:p>
          <a:p>
            <a:pPr>
              <a:lnSpc>
                <a:spcPts val="2375"/>
              </a:lnSpc>
            </a:pPr>
            <a:r>
              <a:rPr lang="en-US" altLang="en-US" sz="1900"/>
              <a:t>&gt;    Published policies and procedures to encourage and empower staff to communicate to senior levels within the firm any issue relating to compliance with the fundamental principles that concerns them.</a:t>
            </a:r>
          </a:p>
        </p:txBody>
      </p:sp>
      <p:sp>
        <p:nvSpPr>
          <p:cNvPr id="15364" name="Rectangle 3">
            <a:extLst>
              <a:ext uri="{FF2B5EF4-FFF2-40B4-BE49-F238E27FC236}">
                <a16:creationId xmlns:a16="http://schemas.microsoft.com/office/drawing/2014/main" id="{FB56F687-D4BE-0CEB-A322-E39697F059C6}"/>
              </a:ext>
            </a:extLst>
          </p:cNvPr>
          <p:cNvSpPr>
            <a:spLocks noChangeArrowheads="1"/>
          </p:cNvSpPr>
          <p:nvPr/>
        </p:nvSpPr>
        <p:spPr bwMode="auto">
          <a:xfrm>
            <a:off x="9701215" y="6596065"/>
            <a:ext cx="155575" cy="122237"/>
          </a:xfrm>
          <a:prstGeom prst="rect">
            <a:avLst/>
          </a:prstGeom>
          <a:solidFill>
            <a:srgbClr val="BC57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FFFFFF"/>
                </a:solidFill>
              </a:rPr>
              <a:t>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4583E72A-0768-D8FD-5F79-DA2E9ADA72BC}"/>
              </a:ext>
            </a:extLst>
          </p:cNvPr>
          <p:cNvSpPr>
            <a:spLocks noChangeArrowheads="1"/>
          </p:cNvSpPr>
          <p:nvPr/>
        </p:nvSpPr>
        <p:spPr bwMode="auto">
          <a:xfrm>
            <a:off x="2130425" y="209552"/>
            <a:ext cx="73215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3150"/>
              </a:spcAft>
            </a:pPr>
            <a:r>
              <a:rPr lang="en-US" altLang="en-US" b="1" u="sng">
                <a:solidFill>
                  <a:srgbClr val="C00000"/>
                </a:solidFill>
              </a:rPr>
              <a:t>Engagement- specific safeguards in the work environment</a:t>
            </a:r>
          </a:p>
        </p:txBody>
      </p:sp>
      <p:sp>
        <p:nvSpPr>
          <p:cNvPr id="16387" name="Rectangle 2">
            <a:extLst>
              <a:ext uri="{FF2B5EF4-FFF2-40B4-BE49-F238E27FC236}">
                <a16:creationId xmlns:a16="http://schemas.microsoft.com/office/drawing/2014/main" id="{8B204755-8251-6EAA-429E-02B376049599}"/>
              </a:ext>
            </a:extLst>
          </p:cNvPr>
          <p:cNvSpPr>
            <a:spLocks noChangeArrowheads="1"/>
          </p:cNvSpPr>
          <p:nvPr/>
        </p:nvSpPr>
        <p:spPr bwMode="auto">
          <a:xfrm>
            <a:off x="1652588" y="1030288"/>
            <a:ext cx="88138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5600" indent="-35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850"/>
              </a:lnSpc>
              <a:spcBef>
                <a:spcPts val="3150"/>
              </a:spcBef>
              <a:spcAft>
                <a:spcPts val="1888"/>
              </a:spcAft>
            </a:pPr>
            <a:r>
              <a:rPr lang="en-US" altLang="en-US"/>
              <a:t>&gt;    Involving an additional professional accountant to review the work done or otherwise advise as necessary.</a:t>
            </a:r>
          </a:p>
          <a:p>
            <a:pPr algn="just">
              <a:lnSpc>
                <a:spcPts val="2850"/>
              </a:lnSpc>
              <a:spcAft>
                <a:spcPts val="1888"/>
              </a:spcAft>
            </a:pPr>
            <a:r>
              <a:rPr lang="en-US" altLang="en-US"/>
              <a:t>&gt;    Consulting an independent third party, such as a committee of independent directors, a professional regulatory body or another professional accountant.</a:t>
            </a:r>
          </a:p>
          <a:p>
            <a:pPr algn="just">
              <a:lnSpc>
                <a:spcPts val="2875"/>
              </a:lnSpc>
              <a:spcAft>
                <a:spcPts val="1888"/>
              </a:spcAft>
            </a:pPr>
            <a:r>
              <a:rPr lang="en-US" altLang="en-US"/>
              <a:t>&gt;    Discussing ethical issues with those charged with governance of the client.</a:t>
            </a:r>
          </a:p>
          <a:p>
            <a:pPr algn="just">
              <a:lnSpc>
                <a:spcPts val="2925"/>
              </a:lnSpc>
              <a:spcAft>
                <a:spcPts val="1888"/>
              </a:spcAft>
            </a:pPr>
            <a:r>
              <a:rPr lang="en-US" altLang="en-US"/>
              <a:t>&gt;    Disclosing to those charged with governance of the client the nature of services provided and extent of fees charged.</a:t>
            </a:r>
          </a:p>
          <a:p>
            <a:pPr algn="just" eaLnBrk="1" hangingPunct="1"/>
            <a:r>
              <a:rPr lang="en-US" altLang="en-US"/>
              <a:t>&gt;    Rotating senior assurance team personnel.</a:t>
            </a:r>
          </a:p>
        </p:txBody>
      </p:sp>
      <p:sp>
        <p:nvSpPr>
          <p:cNvPr id="16388" name="Rectangle 3">
            <a:extLst>
              <a:ext uri="{FF2B5EF4-FFF2-40B4-BE49-F238E27FC236}">
                <a16:creationId xmlns:a16="http://schemas.microsoft.com/office/drawing/2014/main" id="{0EA6D3B7-ECBA-BBD0-13DB-486701B402B3}"/>
              </a:ext>
            </a:extLst>
          </p:cNvPr>
          <p:cNvSpPr>
            <a:spLocks noChangeArrowheads="1"/>
          </p:cNvSpPr>
          <p:nvPr/>
        </p:nvSpPr>
        <p:spPr bwMode="auto">
          <a:xfrm>
            <a:off x="9701213" y="6596065"/>
            <a:ext cx="158750" cy="122237"/>
          </a:xfrm>
          <a:prstGeom prst="rect">
            <a:avLst/>
          </a:prstGeom>
          <a:solidFill>
            <a:srgbClr val="BC57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FFFFFF"/>
                </a:solidFill>
              </a:rPr>
              <a:t>16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9BAF06EF-0FB3-DA97-C5F5-723486B5A0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7" y="2185990"/>
            <a:ext cx="35607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BF532F3B-1DF9-9A7E-85A6-C742156EAA13}"/>
              </a:ext>
            </a:extLst>
          </p:cNvPr>
          <p:cNvSpPr>
            <a:spLocks noChangeArrowheads="1"/>
          </p:cNvSpPr>
          <p:nvPr/>
        </p:nvSpPr>
        <p:spPr bwMode="auto">
          <a:xfrm>
            <a:off x="5818188" y="1825625"/>
            <a:ext cx="19542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BC572C"/>
                </a:solidFill>
              </a:rPr>
              <a:t>Reduce Threats</a:t>
            </a:r>
          </a:p>
        </p:txBody>
      </p:sp>
      <p:sp>
        <p:nvSpPr>
          <p:cNvPr id="4" name="Rectangle 3">
            <a:extLst>
              <a:ext uri="{FF2B5EF4-FFF2-40B4-BE49-F238E27FC236}">
                <a16:creationId xmlns:a16="http://schemas.microsoft.com/office/drawing/2014/main" id="{D72C2782-718A-3E4F-B8A1-06A72C4B3452}"/>
              </a:ext>
            </a:extLst>
          </p:cNvPr>
          <p:cNvSpPr/>
          <p:nvPr/>
        </p:nvSpPr>
        <p:spPr>
          <a:xfrm>
            <a:off x="2212975" y="2584450"/>
            <a:ext cx="1341438" cy="615950"/>
          </a:xfrm>
          <a:prstGeom prst="rect">
            <a:avLst/>
          </a:prstGeom>
        </p:spPr>
        <p:txBody>
          <a:bodyPr lIns="0" tIns="0" rIns="0" bIns="0"/>
          <a:lstStyle/>
          <a:p>
            <a:pPr marL="254000">
              <a:spcAft>
                <a:spcPts val="630"/>
              </a:spcAft>
              <a:defRPr/>
            </a:pPr>
            <a:r>
              <a:rPr lang="en-US" b="1">
                <a:solidFill>
                  <a:srgbClr val="BC572C"/>
                </a:solidFill>
                <a:latin typeface="Calibri"/>
              </a:rPr>
              <a:t>Threat</a:t>
            </a:r>
          </a:p>
          <a:p>
            <a:pPr>
              <a:defRPr/>
            </a:pPr>
            <a:r>
              <a:rPr lang="en-US" b="1">
                <a:solidFill>
                  <a:srgbClr val="BC572C"/>
                </a:solidFill>
                <a:latin typeface="Calibri"/>
              </a:rPr>
              <a:t>Evaluation</a:t>
            </a:r>
          </a:p>
        </p:txBody>
      </p:sp>
      <p:sp>
        <p:nvSpPr>
          <p:cNvPr id="17413" name="Rectangle 4">
            <a:extLst>
              <a:ext uri="{FF2B5EF4-FFF2-40B4-BE49-F238E27FC236}">
                <a16:creationId xmlns:a16="http://schemas.microsoft.com/office/drawing/2014/main" id="{81CEC85D-E79C-48F5-1680-A26B51D00812}"/>
              </a:ext>
            </a:extLst>
          </p:cNvPr>
          <p:cNvSpPr>
            <a:spLocks noChangeArrowheads="1"/>
          </p:cNvSpPr>
          <p:nvPr/>
        </p:nvSpPr>
        <p:spPr bwMode="auto">
          <a:xfrm>
            <a:off x="5821365" y="3730627"/>
            <a:ext cx="19018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850"/>
              </a:lnSpc>
            </a:pPr>
            <a:r>
              <a:rPr lang="en-US" altLang="en-US" b="1">
                <a:solidFill>
                  <a:srgbClr val="BC572C"/>
                </a:solidFill>
              </a:rPr>
              <a:t>Not Possible to reduce Threats</a:t>
            </a:r>
          </a:p>
        </p:txBody>
      </p:sp>
      <p:sp>
        <p:nvSpPr>
          <p:cNvPr id="17414" name="Rectangle 5">
            <a:extLst>
              <a:ext uri="{FF2B5EF4-FFF2-40B4-BE49-F238E27FC236}">
                <a16:creationId xmlns:a16="http://schemas.microsoft.com/office/drawing/2014/main" id="{B2A2FE6B-CD82-3368-54C7-28B5C5D3BE70}"/>
              </a:ext>
            </a:extLst>
          </p:cNvPr>
          <p:cNvSpPr>
            <a:spLocks noChangeArrowheads="1"/>
          </p:cNvSpPr>
          <p:nvPr/>
        </p:nvSpPr>
        <p:spPr bwMode="auto">
          <a:xfrm>
            <a:off x="8027988" y="2306638"/>
            <a:ext cx="8874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BC572C"/>
                </a:solidFill>
              </a:rPr>
              <a:t>Accept</a:t>
            </a:r>
          </a:p>
        </p:txBody>
      </p:sp>
      <p:sp>
        <p:nvSpPr>
          <p:cNvPr id="17415" name="Rectangle 6">
            <a:extLst>
              <a:ext uri="{FF2B5EF4-FFF2-40B4-BE49-F238E27FC236}">
                <a16:creationId xmlns:a16="http://schemas.microsoft.com/office/drawing/2014/main" id="{19B84D3D-59E4-14E4-17B1-0B0E62192B65}"/>
              </a:ext>
            </a:extLst>
          </p:cNvPr>
          <p:cNvSpPr>
            <a:spLocks noChangeArrowheads="1"/>
          </p:cNvSpPr>
          <p:nvPr/>
        </p:nvSpPr>
        <p:spPr bwMode="auto">
          <a:xfrm>
            <a:off x="8086727" y="3216277"/>
            <a:ext cx="944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BC572C"/>
                </a:solidFill>
              </a:rPr>
              <a:t>Decline</a:t>
            </a:r>
          </a:p>
        </p:txBody>
      </p:sp>
      <p:sp>
        <p:nvSpPr>
          <p:cNvPr id="17416" name="Rectangle 7">
            <a:extLst>
              <a:ext uri="{FF2B5EF4-FFF2-40B4-BE49-F238E27FC236}">
                <a16:creationId xmlns:a16="http://schemas.microsoft.com/office/drawing/2014/main" id="{03CF591A-C246-6B24-A300-5C374CCEB278}"/>
              </a:ext>
            </a:extLst>
          </p:cNvPr>
          <p:cNvSpPr>
            <a:spLocks noChangeArrowheads="1"/>
          </p:cNvSpPr>
          <p:nvPr/>
        </p:nvSpPr>
        <p:spPr bwMode="auto">
          <a:xfrm>
            <a:off x="9701213" y="6596065"/>
            <a:ext cx="158750" cy="122237"/>
          </a:xfrm>
          <a:prstGeom prst="rect">
            <a:avLst/>
          </a:prstGeom>
          <a:solidFill>
            <a:srgbClr val="BC57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FFFFFF"/>
                </a:solidFill>
              </a:rPr>
              <a:t>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445" name="Rectangle 18444">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Rectangle 18446">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8">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1" name="Rectangle 18450">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3" name="Freeform: Shape 18452">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34" name="Rectangle 1">
            <a:extLst>
              <a:ext uri="{FF2B5EF4-FFF2-40B4-BE49-F238E27FC236}">
                <a16:creationId xmlns:a16="http://schemas.microsoft.com/office/drawing/2014/main" id="{0F8B5BCD-B641-10C0-4E77-454D764CA524}"/>
              </a:ext>
            </a:extLst>
          </p:cNvPr>
          <p:cNvSpPr>
            <a:spLocks noChangeArrowheads="1"/>
          </p:cNvSpPr>
          <p:nvPr/>
        </p:nvSpPr>
        <p:spPr bwMode="auto">
          <a:xfrm>
            <a:off x="387927" y="1028701"/>
            <a:ext cx="3248863" cy="30207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Bef>
                <a:spcPct val="0"/>
              </a:spcBef>
              <a:spcAft>
                <a:spcPts val="2313"/>
              </a:spcAft>
            </a:pPr>
            <a:r>
              <a:rPr lang="en-US" altLang="en-US" sz="3200" b="1" cap="all" spc="700">
                <a:solidFill>
                  <a:schemeClr val="bg1"/>
                </a:solidFill>
                <a:latin typeface="+mj-lt"/>
                <a:ea typeface="+mj-ea"/>
                <a:cs typeface="+mj-cs"/>
              </a:rPr>
              <a:t>Application of Conceptual Framework</a:t>
            </a:r>
          </a:p>
        </p:txBody>
      </p:sp>
      <p:sp>
        <p:nvSpPr>
          <p:cNvPr id="3" name="Rectangle 2">
            <a:extLst>
              <a:ext uri="{FF2B5EF4-FFF2-40B4-BE49-F238E27FC236}">
                <a16:creationId xmlns:a16="http://schemas.microsoft.com/office/drawing/2014/main" id="{D1EB76BE-3C53-045C-6DC4-0D1F56FB140E}"/>
              </a:ext>
            </a:extLst>
          </p:cNvPr>
          <p:cNvSpPr/>
          <p:nvPr/>
        </p:nvSpPr>
        <p:spPr>
          <a:xfrm>
            <a:off x="4777409" y="1028702"/>
            <a:ext cx="6273972" cy="4843462"/>
          </a:xfrm>
          <a:prstGeom prst="rect">
            <a:avLst/>
          </a:prstGeom>
        </p:spPr>
        <p:txBody>
          <a:bodyPr vert="horz" lIns="0" tIns="0" rIns="0" bIns="0" rtlCol="0">
            <a:noAutofit/>
          </a:bodyPr>
          <a:lstStyle/>
          <a:p>
            <a:pPr indent="-228600">
              <a:lnSpc>
                <a:spcPct val="120000"/>
              </a:lnSpc>
              <a:spcBef>
                <a:spcPts val="2310"/>
              </a:spcBef>
              <a:buFont typeface="Arial" panose="020B0604020202020204" pitchFamily="34" charset="0"/>
              <a:buChar char="•"/>
              <a:defRPr/>
            </a:pPr>
            <a:r>
              <a:rPr lang="en-US" sz="2400" dirty="0"/>
              <a:t>□    </a:t>
            </a:r>
            <a:r>
              <a:rPr lang="en-US" sz="2400" u="sng" dirty="0"/>
              <a:t>Professional Appointment</a:t>
            </a:r>
          </a:p>
          <a:p>
            <a:pPr marL="292100" indent="-228600">
              <a:lnSpc>
                <a:spcPct val="120000"/>
              </a:lnSpc>
              <a:buFont typeface="Arial" panose="020B0604020202020204" pitchFamily="34" charset="0"/>
              <a:buChar char="•"/>
              <a:defRPr/>
            </a:pPr>
            <a:r>
              <a:rPr lang="en-US" sz="2400" dirty="0"/>
              <a:t>&gt;    Client Acceptance - Council Guidelines on KYC for Clients.</a:t>
            </a:r>
          </a:p>
          <a:p>
            <a:pPr marL="635000" indent="-228600">
              <a:lnSpc>
                <a:spcPct val="120000"/>
              </a:lnSpc>
              <a:buFont typeface="Arial" panose="020B0604020202020204" pitchFamily="34" charset="0"/>
              <a:buChar char="•"/>
              <a:defRPr/>
            </a:pPr>
            <a:r>
              <a:rPr lang="en-US" sz="2400" dirty="0"/>
              <a:t>&gt;    Engagement Acceptance - Whether engagement can be accepted?</a:t>
            </a:r>
          </a:p>
          <a:p>
            <a:pPr marL="635000" indent="-228600">
              <a:lnSpc>
                <a:spcPct val="120000"/>
              </a:lnSpc>
              <a:spcAft>
                <a:spcPts val="840"/>
              </a:spcAft>
              <a:buFont typeface="Arial" panose="020B0604020202020204" pitchFamily="34" charset="0"/>
              <a:buChar char="•"/>
              <a:defRPr/>
            </a:pPr>
            <a:r>
              <a:rPr lang="en-US" sz="2400" dirty="0"/>
              <a:t>&gt;    Changes in a Professional Appointment - Communication with previous Auditors.</a:t>
            </a:r>
          </a:p>
          <a:p>
            <a:pPr indent="-228600">
              <a:lnSpc>
                <a:spcPct val="120000"/>
              </a:lnSpc>
              <a:buFont typeface="Arial" panose="020B0604020202020204" pitchFamily="34" charset="0"/>
              <a:buChar char="•"/>
              <a:defRPr/>
            </a:pPr>
            <a:r>
              <a:rPr lang="en-US" sz="2400" dirty="0"/>
              <a:t>□    Conflicts of Interest Second Opinions</a:t>
            </a:r>
          </a:p>
          <a:p>
            <a:pPr indent="-228600">
              <a:lnSpc>
                <a:spcPct val="120000"/>
              </a:lnSpc>
              <a:buFont typeface="Arial" panose="020B0604020202020204" pitchFamily="34" charset="0"/>
              <a:buChar char="•"/>
              <a:defRPr/>
            </a:pPr>
            <a:r>
              <a:rPr lang="en-US" sz="2400" dirty="0"/>
              <a:t>□    Fees and Other Types of Remuneration</a:t>
            </a:r>
          </a:p>
          <a:p>
            <a:pPr indent="-228600">
              <a:lnSpc>
                <a:spcPct val="120000"/>
              </a:lnSpc>
              <a:buFont typeface="Arial" panose="020B0604020202020204" pitchFamily="34" charset="0"/>
              <a:buChar char="•"/>
              <a:defRPr/>
            </a:pPr>
            <a:r>
              <a:rPr lang="en-US" sz="2400" dirty="0"/>
              <a:t>□    Marketing Professional Services</a:t>
            </a:r>
          </a:p>
          <a:p>
            <a:pPr indent="-228600">
              <a:lnSpc>
                <a:spcPct val="120000"/>
              </a:lnSpc>
              <a:buFont typeface="Arial" panose="020B0604020202020204" pitchFamily="34" charset="0"/>
              <a:buChar char="•"/>
              <a:defRPr/>
            </a:pPr>
            <a:r>
              <a:rPr lang="en-US" sz="2400" dirty="0"/>
              <a:t>□    Gifts and Hospitality</a:t>
            </a:r>
          </a:p>
          <a:p>
            <a:pPr indent="-228600">
              <a:lnSpc>
                <a:spcPct val="120000"/>
              </a:lnSpc>
              <a:buFont typeface="Arial" panose="020B0604020202020204" pitchFamily="34" charset="0"/>
              <a:buChar char="•"/>
              <a:defRPr/>
            </a:pPr>
            <a:r>
              <a:rPr lang="en-US" sz="2400" dirty="0"/>
              <a:t>□    Custody of Client Assets</a:t>
            </a:r>
          </a:p>
        </p:txBody>
      </p:sp>
      <p:sp>
        <p:nvSpPr>
          <p:cNvPr id="18436" name="Rectangle 3">
            <a:extLst>
              <a:ext uri="{FF2B5EF4-FFF2-40B4-BE49-F238E27FC236}">
                <a16:creationId xmlns:a16="http://schemas.microsoft.com/office/drawing/2014/main" id="{01D3B011-8F3E-91BA-5B54-C71719040B23}"/>
              </a:ext>
            </a:extLst>
          </p:cNvPr>
          <p:cNvSpPr>
            <a:spLocks noChangeArrowheads="1"/>
          </p:cNvSpPr>
          <p:nvPr/>
        </p:nvSpPr>
        <p:spPr bwMode="auto">
          <a:xfrm>
            <a:off x="9701215" y="6596065"/>
            <a:ext cx="161925" cy="122237"/>
          </a:xfrm>
          <a:prstGeom prst="rect">
            <a:avLst/>
          </a:prstGeom>
          <a:solidFill>
            <a:srgbClr val="BC57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000">
                <a:solidFill>
                  <a:srgbClr val="FFFFFF"/>
                </a:solidFill>
              </a:rPr>
              <a:t>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9741-ED9F-1A64-520C-4FF34BBA45E7}"/>
              </a:ext>
            </a:extLst>
          </p:cNvPr>
          <p:cNvSpPr>
            <a:spLocks noGrp="1"/>
          </p:cNvSpPr>
          <p:nvPr>
            <p:ph type="title"/>
          </p:nvPr>
        </p:nvSpPr>
        <p:spPr>
          <a:xfrm>
            <a:off x="295564" y="169164"/>
            <a:ext cx="11499272" cy="1234440"/>
          </a:xfrm>
        </p:spPr>
        <p:txBody>
          <a:bodyPr>
            <a:normAutofit/>
          </a:bodyPr>
          <a:lstStyle/>
          <a:p>
            <a:pPr algn="ctr"/>
            <a:r>
              <a:rPr lang="en-IN" sz="2400" b="1" i="0" u="none" strike="noStrike" baseline="0" dirty="0">
                <a:latin typeface="Arial" panose="020B0604020202020204" pitchFamily="34" charset="0"/>
              </a:rPr>
              <a:t>THE</a:t>
            </a:r>
            <a:br>
              <a:rPr lang="en-IN" sz="2400" b="1" i="0" u="none" strike="noStrike" baseline="0" dirty="0">
                <a:latin typeface="Arial" panose="020B0604020202020204" pitchFamily="34" charset="0"/>
              </a:rPr>
            </a:br>
            <a:r>
              <a:rPr lang="en-IN" sz="2400" b="1" i="0" u="none" strike="noStrike" baseline="0" dirty="0">
                <a:latin typeface="Arial" panose="020B0604020202020204" pitchFamily="34" charset="0"/>
              </a:rPr>
              <a:t>CHARTERED ACCOUNTANTS</a:t>
            </a:r>
            <a:br>
              <a:rPr lang="en-IN" sz="2400" b="1" i="0" u="none" strike="noStrike" baseline="0" dirty="0">
                <a:latin typeface="Arial" panose="020B0604020202020204" pitchFamily="34" charset="0"/>
              </a:rPr>
            </a:br>
            <a:r>
              <a:rPr lang="en-IN" sz="2400" b="1" i="0" u="none" strike="noStrike" baseline="0" dirty="0">
                <a:latin typeface="Arial" panose="020B0604020202020204" pitchFamily="34" charset="0"/>
              </a:rPr>
              <a:t>ACT, 1949</a:t>
            </a:r>
            <a:endParaRPr lang="en-IN" sz="2400" dirty="0"/>
          </a:p>
        </p:txBody>
      </p:sp>
      <p:graphicFrame>
        <p:nvGraphicFramePr>
          <p:cNvPr id="5" name="Content Placeholder 4">
            <a:extLst>
              <a:ext uri="{FF2B5EF4-FFF2-40B4-BE49-F238E27FC236}">
                <a16:creationId xmlns:a16="http://schemas.microsoft.com/office/drawing/2014/main" id="{D9B26E9E-F693-D553-1065-AEB93832BEC7}"/>
              </a:ext>
            </a:extLst>
          </p:cNvPr>
          <p:cNvGraphicFramePr>
            <a:graphicFrameLocks noGrp="1"/>
          </p:cNvGraphicFramePr>
          <p:nvPr>
            <p:ph idx="1"/>
            <p:extLst>
              <p:ext uri="{D42A27DB-BD31-4B8C-83A1-F6EECF244321}">
                <p14:modId xmlns:p14="http://schemas.microsoft.com/office/powerpoint/2010/main" val="2064775906"/>
              </p:ext>
            </p:extLst>
          </p:nvPr>
        </p:nvGraphicFramePr>
        <p:xfrm>
          <a:off x="2447637" y="1909763"/>
          <a:ext cx="8279931" cy="3447328"/>
        </p:xfrm>
        <a:graphic>
          <a:graphicData uri="http://schemas.openxmlformats.org/drawingml/2006/table">
            <a:tbl>
              <a:tblPr firstRow="1" bandRow="1">
                <a:tableStyleId>{5C22544A-7EE6-4342-B048-85BDC9FD1C3A}</a:tableStyleId>
              </a:tblPr>
              <a:tblGrid>
                <a:gridCol w="2759977">
                  <a:extLst>
                    <a:ext uri="{9D8B030D-6E8A-4147-A177-3AD203B41FA5}">
                      <a16:colId xmlns:a16="http://schemas.microsoft.com/office/drawing/2014/main" val="3924941274"/>
                    </a:ext>
                  </a:extLst>
                </a:gridCol>
                <a:gridCol w="2759977">
                  <a:extLst>
                    <a:ext uri="{9D8B030D-6E8A-4147-A177-3AD203B41FA5}">
                      <a16:colId xmlns:a16="http://schemas.microsoft.com/office/drawing/2014/main" val="539924001"/>
                    </a:ext>
                  </a:extLst>
                </a:gridCol>
                <a:gridCol w="2759977">
                  <a:extLst>
                    <a:ext uri="{9D8B030D-6E8A-4147-A177-3AD203B41FA5}">
                      <a16:colId xmlns:a16="http://schemas.microsoft.com/office/drawing/2014/main" val="1869765090"/>
                    </a:ext>
                  </a:extLst>
                </a:gridCol>
              </a:tblGrid>
              <a:tr h="861832">
                <a:tc>
                  <a:txBody>
                    <a:bodyPr/>
                    <a:lstStyle/>
                    <a:p>
                      <a:r>
                        <a:rPr lang="en-IN" sz="2800" dirty="0"/>
                        <a:t>Description</a:t>
                      </a:r>
                    </a:p>
                  </a:txBody>
                  <a:tcPr/>
                </a:tc>
                <a:tc>
                  <a:txBody>
                    <a:bodyPr/>
                    <a:lstStyle/>
                    <a:p>
                      <a:pPr algn="ctr"/>
                      <a:r>
                        <a:rPr lang="en-IN" sz="2800" dirty="0"/>
                        <a:t>Numbers</a:t>
                      </a:r>
                    </a:p>
                  </a:txBody>
                  <a:tcPr/>
                </a:tc>
                <a:tc>
                  <a:txBody>
                    <a:bodyPr/>
                    <a:lstStyle/>
                    <a:p>
                      <a:pPr algn="ctr"/>
                      <a:r>
                        <a:rPr lang="en-IN" sz="2800" dirty="0"/>
                        <a:t>Sections/Parts</a:t>
                      </a:r>
                    </a:p>
                  </a:txBody>
                  <a:tcPr/>
                </a:tc>
                <a:extLst>
                  <a:ext uri="{0D108BD9-81ED-4DB2-BD59-A6C34878D82A}">
                    <a16:rowId xmlns:a16="http://schemas.microsoft.com/office/drawing/2014/main" val="2120933700"/>
                  </a:ext>
                </a:extLst>
              </a:tr>
              <a:tr h="861832">
                <a:tc>
                  <a:txBody>
                    <a:bodyPr/>
                    <a:lstStyle/>
                    <a:p>
                      <a:r>
                        <a:rPr lang="en-IN" sz="2800" dirty="0"/>
                        <a:t>Chapters</a:t>
                      </a:r>
                    </a:p>
                  </a:txBody>
                  <a:tcPr/>
                </a:tc>
                <a:tc>
                  <a:txBody>
                    <a:bodyPr/>
                    <a:lstStyle/>
                    <a:p>
                      <a:pPr algn="ctr"/>
                      <a:r>
                        <a:rPr lang="en-IN" sz="2800" dirty="0"/>
                        <a:t>8</a:t>
                      </a:r>
                    </a:p>
                  </a:txBody>
                  <a:tcPr/>
                </a:tc>
                <a:tc>
                  <a:txBody>
                    <a:bodyPr/>
                    <a:lstStyle/>
                    <a:p>
                      <a:pPr algn="ctr"/>
                      <a:r>
                        <a:rPr lang="en-IN" sz="2800" dirty="0"/>
                        <a:t>32</a:t>
                      </a:r>
                    </a:p>
                  </a:txBody>
                  <a:tcPr/>
                </a:tc>
                <a:extLst>
                  <a:ext uri="{0D108BD9-81ED-4DB2-BD59-A6C34878D82A}">
                    <a16:rowId xmlns:a16="http://schemas.microsoft.com/office/drawing/2014/main" val="992849199"/>
                  </a:ext>
                </a:extLst>
              </a:tr>
              <a:tr h="861832">
                <a:tc>
                  <a:txBody>
                    <a:bodyPr/>
                    <a:lstStyle/>
                    <a:p>
                      <a:r>
                        <a:rPr lang="en-IN" sz="2800" dirty="0"/>
                        <a:t>Schedules</a:t>
                      </a:r>
                    </a:p>
                  </a:txBody>
                  <a:tcPr/>
                </a:tc>
                <a:tc>
                  <a:txBody>
                    <a:bodyPr/>
                    <a:lstStyle/>
                    <a:p>
                      <a:pPr algn="ctr"/>
                      <a:r>
                        <a:rPr lang="en-IN" sz="2800" dirty="0"/>
                        <a:t>2</a:t>
                      </a:r>
                    </a:p>
                  </a:txBody>
                  <a:tcPr/>
                </a:tc>
                <a:tc>
                  <a:txBody>
                    <a:bodyPr/>
                    <a:lstStyle/>
                    <a:p>
                      <a:pPr algn="ctr"/>
                      <a:r>
                        <a:rPr lang="en-IN" sz="2800" dirty="0"/>
                        <a:t>7</a:t>
                      </a:r>
                    </a:p>
                  </a:txBody>
                  <a:tcPr/>
                </a:tc>
                <a:extLst>
                  <a:ext uri="{0D108BD9-81ED-4DB2-BD59-A6C34878D82A}">
                    <a16:rowId xmlns:a16="http://schemas.microsoft.com/office/drawing/2014/main" val="3170244820"/>
                  </a:ext>
                </a:extLst>
              </a:tr>
              <a:tr h="861832">
                <a:tc>
                  <a:txBody>
                    <a:bodyPr/>
                    <a:lstStyle/>
                    <a:p>
                      <a:r>
                        <a:rPr lang="en-IN" sz="2800" dirty="0"/>
                        <a:t>Appendices</a:t>
                      </a:r>
                    </a:p>
                  </a:txBody>
                  <a:tcPr/>
                </a:tc>
                <a:tc>
                  <a:txBody>
                    <a:bodyPr/>
                    <a:lstStyle/>
                    <a:p>
                      <a:pPr algn="ctr"/>
                      <a:r>
                        <a:rPr lang="en-IN" sz="2800" dirty="0"/>
                        <a:t>34</a:t>
                      </a:r>
                    </a:p>
                  </a:txBody>
                  <a:tcPr/>
                </a:tc>
                <a:tc>
                  <a:txBody>
                    <a:bodyPr/>
                    <a:lstStyle/>
                    <a:p>
                      <a:pPr algn="ctr"/>
                      <a:r>
                        <a:rPr lang="en-IN" sz="2800" dirty="0"/>
                        <a:t>-</a:t>
                      </a:r>
                    </a:p>
                  </a:txBody>
                  <a:tcPr/>
                </a:tc>
                <a:extLst>
                  <a:ext uri="{0D108BD9-81ED-4DB2-BD59-A6C34878D82A}">
                    <a16:rowId xmlns:a16="http://schemas.microsoft.com/office/drawing/2014/main" val="3883247143"/>
                  </a:ext>
                </a:extLst>
              </a:tr>
            </a:tbl>
          </a:graphicData>
        </a:graphic>
      </p:graphicFrame>
      <p:sp>
        <p:nvSpPr>
          <p:cNvPr id="3" name="Date Placeholder 2">
            <a:extLst>
              <a:ext uri="{FF2B5EF4-FFF2-40B4-BE49-F238E27FC236}">
                <a16:creationId xmlns:a16="http://schemas.microsoft.com/office/drawing/2014/main" id="{65945369-734E-0349-D560-9241B6DDD597}"/>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493E309C-FC5A-D615-0326-C9F527C3958E}"/>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3C41D568-7981-0750-4C30-D04CA54080AE}"/>
              </a:ext>
            </a:extLst>
          </p:cNvPr>
          <p:cNvSpPr>
            <a:spLocks noGrp="1"/>
          </p:cNvSpPr>
          <p:nvPr>
            <p:ph type="sldNum" sz="quarter" idx="12"/>
          </p:nvPr>
        </p:nvSpPr>
        <p:spPr/>
        <p:txBody>
          <a:bodyPr/>
          <a:lstStyle/>
          <a:p>
            <a:fld id="{C01389E6-C847-4AD0-B56D-D205B2EAB1EE}" type="slidenum">
              <a:rPr lang="en-US" smtClean="0"/>
              <a:t>4</a:t>
            </a:fld>
            <a:endParaRPr lang="en-US"/>
          </a:p>
        </p:txBody>
      </p:sp>
    </p:spTree>
    <p:extLst>
      <p:ext uri="{BB962C8B-B14F-4D97-AF65-F5344CB8AC3E}">
        <p14:creationId xmlns:p14="http://schemas.microsoft.com/office/powerpoint/2010/main" val="3013704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83CC5D-71E8-4CB2-8E4A-F1E4FF6DC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DA5AC1-43C5-4243-9028-07DBB80D0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4EDA1C-27A1-4C83-ACE4-6675EC924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2185E4-B584-4B9D-9440-DEA0FB9D9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F33EC8A-EE0A-4395-97E2-DAD467CF73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85DA95-16A4-404E-9BFF-27F8E4FC78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0EEAD-36D4-854F-9686-F7CFE754B09E}"/>
              </a:ext>
            </a:extLst>
          </p:cNvPr>
          <p:cNvSpPr>
            <a:spLocks noGrp="1"/>
          </p:cNvSpPr>
          <p:nvPr>
            <p:ph type="title"/>
          </p:nvPr>
        </p:nvSpPr>
        <p:spPr>
          <a:xfrm>
            <a:off x="1157084" y="374427"/>
            <a:ext cx="10374517" cy="971512"/>
          </a:xfrm>
        </p:spPr>
        <p:txBody>
          <a:bodyPr anchor="ctr">
            <a:normAutofit/>
          </a:bodyPr>
          <a:lstStyle/>
          <a:p>
            <a:r>
              <a:rPr lang="en-US" sz="3200">
                <a:solidFill>
                  <a:schemeClr val="bg1"/>
                </a:solidFill>
              </a:rPr>
              <a:t>Precaution - Ineligible Services</a:t>
            </a:r>
          </a:p>
        </p:txBody>
      </p:sp>
      <p:graphicFrame>
        <p:nvGraphicFramePr>
          <p:cNvPr id="8" name="Content Placeholder 2">
            <a:extLst>
              <a:ext uri="{FF2B5EF4-FFF2-40B4-BE49-F238E27FC236}">
                <a16:creationId xmlns:a16="http://schemas.microsoft.com/office/drawing/2014/main" id="{9D18E027-C0EF-FCD0-9251-FAEDA8920621}"/>
              </a:ext>
            </a:extLst>
          </p:cNvPr>
          <p:cNvGraphicFramePr>
            <a:graphicFrameLocks noGrp="1"/>
          </p:cNvGraphicFramePr>
          <p:nvPr>
            <p:ph idx="1"/>
            <p:extLst>
              <p:ext uri="{D42A27DB-BD31-4B8C-83A1-F6EECF244321}">
                <p14:modId xmlns:p14="http://schemas.microsoft.com/office/powerpoint/2010/main" val="836823425"/>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A226D1D-BB1C-0D7C-58CD-5105CE2CED12}"/>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9E865729-EDAC-2331-027D-60BC6212294D}"/>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3368B5E3-EBF9-6E17-12B5-4722C40B0562}"/>
              </a:ext>
            </a:extLst>
          </p:cNvPr>
          <p:cNvSpPr>
            <a:spLocks noGrp="1"/>
          </p:cNvSpPr>
          <p:nvPr>
            <p:ph type="sldNum" sz="quarter" idx="12"/>
          </p:nvPr>
        </p:nvSpPr>
        <p:spPr/>
        <p:txBody>
          <a:bodyPr/>
          <a:lstStyle/>
          <a:p>
            <a:fld id="{C01389E6-C847-4AD0-B56D-D205B2EAB1EE}" type="slidenum">
              <a:rPr lang="en-US" smtClean="0"/>
              <a:t>40</a:t>
            </a:fld>
            <a:endParaRPr lang="en-US"/>
          </a:p>
        </p:txBody>
      </p:sp>
    </p:spTree>
    <p:extLst>
      <p:ext uri="{BB962C8B-B14F-4D97-AF65-F5344CB8AC3E}">
        <p14:creationId xmlns:p14="http://schemas.microsoft.com/office/powerpoint/2010/main" val="23706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42B2-3E1D-824A-97F1-4CDD116CF1CE}"/>
              </a:ext>
            </a:extLst>
          </p:cNvPr>
          <p:cNvSpPr>
            <a:spLocks noGrp="1"/>
          </p:cNvSpPr>
          <p:nvPr>
            <p:ph type="title"/>
          </p:nvPr>
        </p:nvSpPr>
        <p:spPr>
          <a:xfrm>
            <a:off x="1118897" y="620688"/>
            <a:ext cx="10157354" cy="18002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ILFS	- </a:t>
            </a:r>
            <a:r>
              <a:rPr lang="en-US" sz="2400" dirty="0"/>
              <a:t>Other services </a:t>
            </a:r>
            <a:br>
              <a:rPr lang="en-US" sz="2400" dirty="0"/>
            </a:br>
            <a:r>
              <a:rPr lang="en-US" sz="2400" dirty="0"/>
              <a:t>	– Audit Committee Approval Not obtained</a:t>
            </a:r>
            <a:br>
              <a:rPr lang="en-US" sz="2400" dirty="0"/>
            </a:br>
            <a:r>
              <a:rPr lang="en-US" sz="2400" dirty="0"/>
              <a:t>	- Staff rotation &amp; familiarity threats</a:t>
            </a:r>
            <a:r>
              <a:rPr lang="en-US" dirty="0"/>
              <a:t/>
            </a:r>
            <a:br>
              <a:rPr lang="en-US" dirty="0"/>
            </a:br>
            <a:endParaRPr lang="en-US" dirty="0"/>
          </a:p>
        </p:txBody>
      </p:sp>
      <p:pic>
        <p:nvPicPr>
          <p:cNvPr id="5" name="Content Placeholder 4">
            <a:extLst>
              <a:ext uri="{FF2B5EF4-FFF2-40B4-BE49-F238E27FC236}">
                <a16:creationId xmlns:a16="http://schemas.microsoft.com/office/drawing/2014/main" id="{78F1E369-BCA7-C04D-8F51-B0BF3C6EAF56}"/>
              </a:ext>
            </a:extLst>
          </p:cNvPr>
          <p:cNvPicPr>
            <a:picLocks noGrp="1" noChangeAspect="1"/>
          </p:cNvPicPr>
          <p:nvPr>
            <p:ph idx="1"/>
          </p:nvPr>
        </p:nvPicPr>
        <p:blipFill>
          <a:blip r:embed="rId2"/>
          <a:stretch>
            <a:fillRect/>
          </a:stretch>
        </p:blipFill>
        <p:spPr>
          <a:xfrm>
            <a:off x="1718824" y="2622760"/>
            <a:ext cx="8811505" cy="3186870"/>
          </a:xfrm>
        </p:spPr>
      </p:pic>
      <p:sp>
        <p:nvSpPr>
          <p:cNvPr id="7" name="Date Placeholder 6">
            <a:extLst>
              <a:ext uri="{FF2B5EF4-FFF2-40B4-BE49-F238E27FC236}">
                <a16:creationId xmlns:a16="http://schemas.microsoft.com/office/drawing/2014/main" id="{40E80EC3-49B7-EAC8-A86E-D0449A4361DF}"/>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AFB8BCC3-DDE4-788E-9E87-3619190E8D67}"/>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1F3452F2-EF5D-008A-662E-FFA383587E8C}"/>
              </a:ext>
            </a:extLst>
          </p:cNvPr>
          <p:cNvSpPr>
            <a:spLocks noGrp="1"/>
          </p:cNvSpPr>
          <p:nvPr>
            <p:ph type="sldNum" sz="quarter" idx="12"/>
          </p:nvPr>
        </p:nvSpPr>
        <p:spPr/>
        <p:txBody>
          <a:bodyPr/>
          <a:lstStyle/>
          <a:p>
            <a:fld id="{C01389E6-C847-4AD0-B56D-D205B2EAB1EE}" type="slidenum">
              <a:rPr lang="en-US" smtClean="0"/>
              <a:t>41</a:t>
            </a:fld>
            <a:endParaRPr lang="en-US"/>
          </a:p>
        </p:txBody>
      </p:sp>
    </p:spTree>
    <p:extLst>
      <p:ext uri="{BB962C8B-B14F-4D97-AF65-F5344CB8AC3E}">
        <p14:creationId xmlns:p14="http://schemas.microsoft.com/office/powerpoint/2010/main" val="12416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D6A2A3-F101-46F7-8B6F-1C699CAFE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E88FE08-5FFD-4F5E-BAB8-AC9B64B4178E}"/>
              </a:ext>
            </a:extLst>
          </p:cNvPr>
          <p:cNvSpPr txBox="1">
            <a:spLocks/>
          </p:cNvSpPr>
          <p:nvPr/>
        </p:nvSpPr>
        <p:spPr>
          <a:xfrm>
            <a:off x="5465075" y="83417"/>
            <a:ext cx="6654800" cy="609720"/>
          </a:xfrm>
          <a:prstGeom prst="rect">
            <a:avLst/>
          </a:prstGeom>
        </p:spPr>
        <p:txBody>
          <a:bodyPr vert="horz" lIns="0" tIns="0" rIns="0" bIns="0"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914400">
              <a:lnSpc>
                <a:spcPct val="100000"/>
              </a:lnSpc>
              <a:spcAft>
                <a:spcPts val="600"/>
              </a:spcAft>
            </a:pPr>
            <a:r>
              <a:rPr lang="en-US" sz="3600" b="1" cap="all" spc="700" dirty="0"/>
              <a:t>Developments @ ICAI</a:t>
            </a:r>
          </a:p>
        </p:txBody>
      </p:sp>
      <p:sp>
        <p:nvSpPr>
          <p:cNvPr id="6" name="TextBox 5">
            <a:extLst>
              <a:ext uri="{FF2B5EF4-FFF2-40B4-BE49-F238E27FC236}">
                <a16:creationId xmlns:a16="http://schemas.microsoft.com/office/drawing/2014/main" id="{DD334C8B-30F0-4BC6-9D0B-D74C39B0A678}"/>
              </a:ext>
            </a:extLst>
          </p:cNvPr>
          <p:cNvSpPr txBox="1"/>
          <p:nvPr/>
        </p:nvSpPr>
        <p:spPr>
          <a:xfrm>
            <a:off x="346364" y="639938"/>
            <a:ext cx="6409112" cy="4977457"/>
          </a:xfrm>
          <a:prstGeom prst="rect">
            <a:avLst/>
          </a:prstGeom>
        </p:spPr>
        <p:txBody>
          <a:bodyPr vert="horz" lIns="0" tIns="0" rIns="0" bIns="0" rtlCol="0" anchor="t">
            <a:noAutofit/>
          </a:bodyPr>
          <a:lstStyle/>
          <a:p>
            <a:pPr indent="-228600">
              <a:lnSpc>
                <a:spcPct val="110000"/>
              </a:lnSpc>
              <a:spcAft>
                <a:spcPts val="600"/>
              </a:spcAft>
              <a:buFont typeface="Arial" panose="020B0604020202020204" pitchFamily="34" charset="0"/>
              <a:buChar char="•"/>
            </a:pPr>
            <a:r>
              <a:rPr lang="en-US" sz="2200" dirty="0"/>
              <a:t>It may further be noted that the Council at its 393rd Meeting held on 30th June to 1st July, 2020 has decided that due to the prevailing situation due to Covid-19, the following provisions of Volume-I of Code of Ethics, 2020 be deferred till further notification :-</a:t>
            </a:r>
          </a:p>
          <a:p>
            <a:pPr indent="-228600">
              <a:lnSpc>
                <a:spcPct val="110000"/>
              </a:lnSpc>
              <a:spcAft>
                <a:spcPts val="600"/>
              </a:spcAft>
              <a:buFont typeface="Arial" panose="020B0604020202020204" pitchFamily="34" charset="0"/>
              <a:buChar char="•"/>
            </a:pPr>
            <a:r>
              <a:rPr lang="en-US" sz="2200" dirty="0"/>
              <a:t>1. Responding to Non-Compliance of Laws and Regulations (NOCLAR) [Sections 260 and 360]</a:t>
            </a:r>
          </a:p>
          <a:p>
            <a:pPr indent="-228600">
              <a:lnSpc>
                <a:spcPct val="110000"/>
              </a:lnSpc>
              <a:spcAft>
                <a:spcPts val="600"/>
              </a:spcAft>
              <a:buFont typeface="Arial" panose="020B0604020202020204" pitchFamily="34" charset="0"/>
              <a:buChar char="•"/>
            </a:pPr>
            <a:r>
              <a:rPr lang="en-US" sz="2200" dirty="0"/>
              <a:t>2. Fees - Relative Size [Paragraphs 410.3 to R410.6]</a:t>
            </a:r>
          </a:p>
          <a:p>
            <a:pPr indent="-228600">
              <a:lnSpc>
                <a:spcPct val="110000"/>
              </a:lnSpc>
              <a:spcAft>
                <a:spcPts val="600"/>
              </a:spcAft>
              <a:buFont typeface="Arial" panose="020B0604020202020204" pitchFamily="34" charset="0"/>
              <a:buChar char="•"/>
            </a:pPr>
            <a:r>
              <a:rPr lang="en-US" sz="2200" dirty="0"/>
              <a:t>(Further clarified that no prohibition – but communication to those in charge of governance &amp; disclose)</a:t>
            </a:r>
            <a:br>
              <a:rPr lang="en-US" sz="2200" dirty="0"/>
            </a:br>
            <a:r>
              <a:rPr lang="en-US" sz="2200" dirty="0"/>
              <a:t>3. Taxation Services to Audit Clients [Subsection 604]</a:t>
            </a:r>
            <a:br>
              <a:rPr lang="en-US" sz="2200" dirty="0"/>
            </a:br>
            <a:r>
              <a:rPr lang="en-US" sz="2200" dirty="0"/>
              <a:t>With the exception of aforesaid provisions, all other provisions of revised Code of Ethics are applicable </a:t>
            </a:r>
            <a:r>
              <a:rPr lang="en-US" sz="2200" dirty="0" err="1"/>
              <a:t>w.e.f</a:t>
            </a:r>
            <a:r>
              <a:rPr lang="en-US" sz="2200" dirty="0"/>
              <a:t> 1st July, 2020.</a:t>
            </a:r>
          </a:p>
        </p:txBody>
      </p:sp>
      <p:pic>
        <p:nvPicPr>
          <p:cNvPr id="10" name="Graphic 9" descr="Bank">
            <a:extLst>
              <a:ext uri="{FF2B5EF4-FFF2-40B4-BE49-F238E27FC236}">
                <a16:creationId xmlns:a16="http://schemas.microsoft.com/office/drawing/2014/main" id="{57F2C291-C610-61B4-908B-19B8C82E1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44639" y="648307"/>
            <a:ext cx="5090161" cy="5090161"/>
          </a:xfrm>
          <a:prstGeom prst="rect">
            <a:avLst/>
          </a:prstGeom>
        </p:spPr>
      </p:pic>
      <p:sp>
        <p:nvSpPr>
          <p:cNvPr id="15" name="Rectangle 14">
            <a:extLst>
              <a:ext uri="{FF2B5EF4-FFF2-40B4-BE49-F238E27FC236}">
                <a16:creationId xmlns:a16="http://schemas.microsoft.com/office/drawing/2014/main" id="{529E760E-527D-4053-A309-F2BDE1250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53D448-4ED1-429A-A28C-8316DE7CA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BBE8F6A1-4E47-BA76-85D6-E98F8123C43E}"/>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02D97A25-6321-9DC2-678B-FE147EBB1711}"/>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860996C7-2B6F-9088-40BA-40122FFFAA32}"/>
              </a:ext>
            </a:extLst>
          </p:cNvPr>
          <p:cNvSpPr>
            <a:spLocks noGrp="1"/>
          </p:cNvSpPr>
          <p:nvPr>
            <p:ph type="sldNum" sz="quarter" idx="12"/>
          </p:nvPr>
        </p:nvSpPr>
        <p:spPr/>
        <p:txBody>
          <a:bodyPr/>
          <a:lstStyle/>
          <a:p>
            <a:fld id="{C01389E6-C847-4AD0-B56D-D205B2EAB1EE}" type="slidenum">
              <a:rPr lang="en-US" smtClean="0"/>
              <a:t>42</a:t>
            </a:fld>
            <a:endParaRPr lang="en-US"/>
          </a:p>
        </p:txBody>
      </p:sp>
    </p:spTree>
    <p:extLst>
      <p:ext uri="{BB962C8B-B14F-4D97-AF65-F5344CB8AC3E}">
        <p14:creationId xmlns:p14="http://schemas.microsoft.com/office/powerpoint/2010/main" val="39425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54A4-D9BE-4A40-82F7-8F66EC2FBE21}"/>
              </a:ext>
            </a:extLst>
          </p:cNvPr>
          <p:cNvSpPr>
            <a:spLocks noGrp="1"/>
          </p:cNvSpPr>
          <p:nvPr>
            <p:ph type="title"/>
          </p:nvPr>
        </p:nvSpPr>
        <p:spPr>
          <a:xfrm>
            <a:off x="335360" y="188640"/>
            <a:ext cx="11665296" cy="864096"/>
          </a:xfrm>
        </p:spPr>
        <p:txBody>
          <a:bodyPr/>
          <a:lstStyle/>
          <a:p>
            <a:pPr algn="r"/>
            <a:r>
              <a:rPr lang="en-IN" b="1" dirty="0">
                <a:latin typeface="Bahnschrift" panose="020B0502040204020203" pitchFamily="34" charset="0"/>
              </a:rPr>
              <a:t>Developments @ ICAI</a:t>
            </a:r>
          </a:p>
        </p:txBody>
      </p:sp>
      <p:sp>
        <p:nvSpPr>
          <p:cNvPr id="3" name="Content Placeholder 2">
            <a:extLst>
              <a:ext uri="{FF2B5EF4-FFF2-40B4-BE49-F238E27FC236}">
                <a16:creationId xmlns:a16="http://schemas.microsoft.com/office/drawing/2014/main" id="{06BA0850-743C-4613-82A9-E90C8B931D7C}"/>
              </a:ext>
            </a:extLst>
          </p:cNvPr>
          <p:cNvSpPr>
            <a:spLocks noGrp="1"/>
          </p:cNvSpPr>
          <p:nvPr>
            <p:ph idx="1"/>
          </p:nvPr>
        </p:nvSpPr>
        <p:spPr>
          <a:xfrm>
            <a:off x="263352" y="1268760"/>
            <a:ext cx="11881320" cy="5256584"/>
          </a:xfrm>
        </p:spPr>
        <p:txBody>
          <a:bodyPr>
            <a:normAutofit/>
          </a:bodyPr>
          <a:lstStyle/>
          <a:p>
            <a:pPr>
              <a:lnSpc>
                <a:spcPct val="150000"/>
              </a:lnSpc>
            </a:pPr>
            <a:r>
              <a:rPr lang="en-IN" dirty="0">
                <a:latin typeface="Bahnschrift" panose="020B0502040204020203" pitchFamily="34" charset="0"/>
              </a:rPr>
              <a:t>Communication to Previous Auditor – Can be by Email</a:t>
            </a:r>
          </a:p>
          <a:p>
            <a:pPr>
              <a:lnSpc>
                <a:spcPct val="150000"/>
              </a:lnSpc>
            </a:pPr>
            <a:r>
              <a:rPr lang="en-IN" dirty="0">
                <a:latin typeface="Bahnschrift" panose="020B0502040204020203" pitchFamily="34" charset="0"/>
              </a:rPr>
              <a:t>Projections may be signed – Follow SAE 3400</a:t>
            </a:r>
          </a:p>
          <a:p>
            <a:pPr>
              <a:lnSpc>
                <a:spcPct val="150000"/>
              </a:lnSpc>
            </a:pPr>
            <a:r>
              <a:rPr lang="en-IN" dirty="0">
                <a:latin typeface="Bahnschrift" panose="020B0502040204020203" pitchFamily="34" charset="0"/>
              </a:rPr>
              <a:t>Provisional Statements – Signature can be on compilation – SRS 4410 – Different from Limited Review statements</a:t>
            </a:r>
          </a:p>
          <a:p>
            <a:pPr>
              <a:lnSpc>
                <a:spcPct val="150000"/>
              </a:lnSpc>
            </a:pPr>
            <a:r>
              <a:rPr lang="en-IN" dirty="0">
                <a:latin typeface="Bahnschrift" panose="020B0502040204020203" pitchFamily="34" charset="0"/>
              </a:rPr>
              <a:t>Decisions by Ethical Standards Board </a:t>
            </a:r>
          </a:p>
          <a:p>
            <a:pPr>
              <a:lnSpc>
                <a:spcPct val="150000"/>
              </a:lnSpc>
            </a:pPr>
            <a:r>
              <a:rPr lang="en-IN" dirty="0">
                <a:latin typeface="Bahnschrift" panose="020B0502040204020203" pitchFamily="34" charset="0"/>
              </a:rPr>
              <a:t>FAQs by ICAI</a:t>
            </a:r>
          </a:p>
          <a:p>
            <a:pPr>
              <a:lnSpc>
                <a:spcPct val="150000"/>
              </a:lnSpc>
              <a:buNone/>
            </a:pPr>
            <a:endParaRPr lang="en-IN" dirty="0">
              <a:latin typeface="Bahnschrift" panose="020B0502040204020203" pitchFamily="34" charset="0"/>
            </a:endParaRPr>
          </a:p>
          <a:p>
            <a:pPr>
              <a:lnSpc>
                <a:spcPct val="150000"/>
              </a:lnSpc>
            </a:pPr>
            <a:endParaRPr lang="en-IN" dirty="0">
              <a:latin typeface="Bahnschrift" panose="020B0502040204020203" pitchFamily="34" charset="0"/>
            </a:endParaRPr>
          </a:p>
        </p:txBody>
      </p:sp>
      <p:sp>
        <p:nvSpPr>
          <p:cNvPr id="7" name="Date Placeholder 6">
            <a:extLst>
              <a:ext uri="{FF2B5EF4-FFF2-40B4-BE49-F238E27FC236}">
                <a16:creationId xmlns:a16="http://schemas.microsoft.com/office/drawing/2014/main" id="{2555B05D-B2B2-BE81-DA08-2E5C9FE87502}"/>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2B1509AB-70C9-98BE-5899-314FEE47678F}"/>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21ADFB6E-6E56-EA49-17EF-AE9812251E49}"/>
              </a:ext>
            </a:extLst>
          </p:cNvPr>
          <p:cNvSpPr>
            <a:spLocks noGrp="1"/>
          </p:cNvSpPr>
          <p:nvPr>
            <p:ph type="sldNum" sz="quarter" idx="12"/>
          </p:nvPr>
        </p:nvSpPr>
        <p:spPr/>
        <p:txBody>
          <a:bodyPr/>
          <a:lstStyle/>
          <a:p>
            <a:fld id="{C01389E6-C847-4AD0-B56D-D205B2EAB1EE}" type="slidenum">
              <a:rPr lang="en-US" smtClean="0"/>
              <a:t>43</a:t>
            </a:fld>
            <a:endParaRPr lang="en-US"/>
          </a:p>
        </p:txBody>
      </p:sp>
    </p:spTree>
    <p:extLst>
      <p:ext uri="{BB962C8B-B14F-4D97-AF65-F5344CB8AC3E}">
        <p14:creationId xmlns:p14="http://schemas.microsoft.com/office/powerpoint/2010/main" val="26351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72511A-9DBC-4BC5-9324-651FF0575A6D}"/>
              </a:ext>
            </a:extLst>
          </p:cNvPr>
          <p:cNvPicPr>
            <a:picLocks noChangeAspect="1"/>
          </p:cNvPicPr>
          <p:nvPr/>
        </p:nvPicPr>
        <p:blipFill>
          <a:blip r:embed="rId2"/>
          <a:stretch>
            <a:fillRect/>
          </a:stretch>
        </p:blipFill>
        <p:spPr>
          <a:xfrm>
            <a:off x="2967415" y="1057003"/>
            <a:ext cx="6237842" cy="4995244"/>
          </a:xfrm>
          <a:prstGeom prst="rect">
            <a:avLst/>
          </a:prstGeom>
          <a:blipFill dpi="0" rotWithShape="1">
            <a:blip r:embed="rId3">
              <a:alphaModFix amt="44000"/>
            </a:blip>
            <a:srcRect/>
            <a:tile tx="63500" ty="63500" sx="88000" sy="100000" flip="none" algn="tl"/>
          </a:blipFill>
          <a:effectLst>
            <a:softEdge rad="101600"/>
          </a:effectLst>
        </p:spPr>
      </p:pic>
      <p:sp>
        <p:nvSpPr>
          <p:cNvPr id="3" name="Date Placeholder 2">
            <a:extLst>
              <a:ext uri="{FF2B5EF4-FFF2-40B4-BE49-F238E27FC236}">
                <a16:creationId xmlns:a16="http://schemas.microsoft.com/office/drawing/2014/main" id="{DE68050C-D068-8CB0-1F1D-76DF7BC36778}"/>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D5123EDE-1240-B11C-E6E8-7B81FAD9CBD6}"/>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E25639AE-2DE9-D5ED-F78A-AAF4FF1A311A}"/>
              </a:ext>
            </a:extLst>
          </p:cNvPr>
          <p:cNvSpPr>
            <a:spLocks noGrp="1"/>
          </p:cNvSpPr>
          <p:nvPr>
            <p:ph type="sldNum" sz="quarter" idx="12"/>
          </p:nvPr>
        </p:nvSpPr>
        <p:spPr/>
        <p:txBody>
          <a:bodyPr/>
          <a:lstStyle/>
          <a:p>
            <a:fld id="{C01389E6-C847-4AD0-B56D-D205B2EAB1EE}" type="slidenum">
              <a:rPr lang="en-US" smtClean="0"/>
              <a:t>44</a:t>
            </a:fld>
            <a:endParaRPr lang="en-US"/>
          </a:p>
        </p:txBody>
      </p:sp>
    </p:spTree>
    <p:extLst>
      <p:ext uri="{BB962C8B-B14F-4D97-AF65-F5344CB8AC3E}">
        <p14:creationId xmlns:p14="http://schemas.microsoft.com/office/powerpoint/2010/main" val="209667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E434-955F-43AB-AAD0-2A5356993A12}"/>
              </a:ext>
            </a:extLst>
          </p:cNvPr>
          <p:cNvSpPr>
            <a:spLocks noGrp="1"/>
          </p:cNvSpPr>
          <p:nvPr>
            <p:ph type="title"/>
          </p:nvPr>
        </p:nvSpPr>
        <p:spPr/>
        <p:txBody>
          <a:bodyPr/>
          <a:lstStyle/>
          <a:p>
            <a:r>
              <a:rPr lang="en-IN" dirty="0"/>
              <a:t>Process		</a:t>
            </a:r>
          </a:p>
        </p:txBody>
      </p:sp>
      <p:sp>
        <p:nvSpPr>
          <p:cNvPr id="3" name="Content Placeholder 2">
            <a:extLst>
              <a:ext uri="{FF2B5EF4-FFF2-40B4-BE49-F238E27FC236}">
                <a16:creationId xmlns:a16="http://schemas.microsoft.com/office/drawing/2014/main" id="{23285F8E-4021-4818-987B-BB2F736E7556}"/>
              </a:ext>
            </a:extLst>
          </p:cNvPr>
          <p:cNvSpPr>
            <a:spLocks noGrp="1"/>
          </p:cNvSpPr>
          <p:nvPr>
            <p:ph idx="1"/>
          </p:nvPr>
        </p:nvSpPr>
        <p:spPr/>
        <p:txBody>
          <a:bodyPr>
            <a:normAutofit/>
          </a:bodyPr>
          <a:lstStyle/>
          <a:p>
            <a:r>
              <a:rPr lang="en-IN" dirty="0"/>
              <a:t>A complaint is filed in form I, under section 21 of CA Act 1949..</a:t>
            </a:r>
          </a:p>
          <a:p>
            <a:endParaRPr lang="en-IN" dirty="0"/>
          </a:p>
          <a:p>
            <a:pPr marL="0" indent="0" algn="just">
              <a:buNone/>
            </a:pPr>
            <a:r>
              <a:rPr lang="en-US" sz="1799" dirty="0">
                <a:latin typeface="Verdana" panose="020B0604030504040204" pitchFamily="34" charset="0"/>
              </a:rPr>
              <a:t>Where the Director (Discipline) is of the opinion that a member is guilty of any professional or other misconduct mentioned </a:t>
            </a:r>
          </a:p>
          <a:p>
            <a:pPr marL="0" indent="0" algn="just">
              <a:buNone/>
            </a:pPr>
            <a:r>
              <a:rPr lang="en-US" sz="1799" dirty="0">
                <a:latin typeface="Verdana" panose="020B0604030504040204" pitchFamily="34" charset="0"/>
              </a:rPr>
              <a:t> * in the </a:t>
            </a:r>
            <a:r>
              <a:rPr lang="en-US" sz="1799" dirty="0">
                <a:effectLst>
                  <a:outerShdw blurRad="38100" dist="38100" dir="2700000" algn="tl">
                    <a:srgbClr val="000000">
                      <a:alpha val="43137"/>
                    </a:srgbClr>
                  </a:outerShdw>
                </a:effectLst>
                <a:latin typeface="Verdana" panose="020B0604030504040204" pitchFamily="34" charset="0"/>
              </a:rPr>
              <a:t>First Schedule</a:t>
            </a:r>
            <a:r>
              <a:rPr lang="en-US" sz="1799" dirty="0">
                <a:latin typeface="Verdana" panose="020B0604030504040204" pitchFamily="34" charset="0"/>
              </a:rPr>
              <a:t>, he shall place the matter before the </a:t>
            </a:r>
            <a:r>
              <a:rPr lang="en-US" sz="1799" dirty="0">
                <a:effectLst>
                  <a:outerShdw blurRad="38100" dist="38100" dir="2700000" algn="tl">
                    <a:srgbClr val="000000">
                      <a:alpha val="43137"/>
                    </a:srgbClr>
                  </a:outerShdw>
                </a:effectLst>
                <a:latin typeface="Verdana" panose="020B0604030504040204" pitchFamily="34" charset="0"/>
              </a:rPr>
              <a:t>Board of Discipline under sec 21A </a:t>
            </a:r>
            <a:r>
              <a:rPr lang="en-US" sz="1799" dirty="0">
                <a:latin typeface="Verdana" panose="020B0604030504040204" pitchFamily="34" charset="0"/>
              </a:rPr>
              <a:t>and </a:t>
            </a:r>
          </a:p>
          <a:p>
            <a:pPr marL="0" indent="0" algn="just">
              <a:buNone/>
            </a:pPr>
            <a:r>
              <a:rPr lang="en-US" sz="1799" dirty="0">
                <a:latin typeface="Verdana" panose="020B0604030504040204" pitchFamily="34" charset="0"/>
              </a:rPr>
              <a:t> *  in the </a:t>
            </a:r>
            <a:r>
              <a:rPr lang="en-US" sz="1799" dirty="0">
                <a:effectLst>
                  <a:outerShdw blurRad="38100" dist="38100" dir="2700000" algn="tl">
                    <a:srgbClr val="000000">
                      <a:alpha val="43137"/>
                    </a:srgbClr>
                  </a:outerShdw>
                </a:effectLst>
                <a:latin typeface="Verdana" panose="020B0604030504040204" pitchFamily="34" charset="0"/>
              </a:rPr>
              <a:t>Second Schedule</a:t>
            </a:r>
            <a:r>
              <a:rPr lang="en-US" sz="1799" b="1" dirty="0">
                <a:effectLst>
                  <a:outerShdw blurRad="38100" dist="38100" dir="2700000" algn="tl">
                    <a:srgbClr val="000000">
                      <a:alpha val="43137"/>
                    </a:srgbClr>
                  </a:outerShdw>
                </a:effectLst>
                <a:latin typeface="Verdana,Bold"/>
              </a:rPr>
              <a:t> </a:t>
            </a:r>
            <a:r>
              <a:rPr lang="en-US" sz="1799" dirty="0">
                <a:latin typeface="Verdana" panose="020B0604030504040204" pitchFamily="34" charset="0"/>
              </a:rPr>
              <a:t>or </a:t>
            </a:r>
          </a:p>
          <a:p>
            <a:pPr marL="0" indent="0" algn="just">
              <a:buNone/>
            </a:pPr>
            <a:r>
              <a:rPr lang="en-US" sz="1799" dirty="0">
                <a:latin typeface="Verdana" panose="020B0604030504040204" pitchFamily="34" charset="0"/>
              </a:rPr>
              <a:t>in both the Schedules, he shall place the matter before </a:t>
            </a:r>
            <a:r>
              <a:rPr lang="en-IN" sz="1799" dirty="0">
                <a:latin typeface="Verdana" panose="020B0604030504040204" pitchFamily="34" charset="0"/>
              </a:rPr>
              <a:t>the </a:t>
            </a:r>
            <a:r>
              <a:rPr lang="en-IN" sz="1799" dirty="0">
                <a:effectLst>
                  <a:outerShdw blurRad="38100" dist="38100" dir="2700000" algn="tl">
                    <a:srgbClr val="000000">
                      <a:alpha val="43137"/>
                    </a:srgbClr>
                  </a:outerShdw>
                </a:effectLst>
                <a:latin typeface="Verdana" panose="020B0604030504040204" pitchFamily="34" charset="0"/>
              </a:rPr>
              <a:t>Disciplinary Committee u/s.21B</a:t>
            </a:r>
            <a:r>
              <a:rPr lang="en-IN" sz="1799" dirty="0">
                <a:latin typeface="Verdana" panose="020B0604030504040204" pitchFamily="34" charset="0"/>
              </a:rPr>
              <a:t>.</a:t>
            </a:r>
            <a:endParaRPr lang="en-IN" dirty="0"/>
          </a:p>
        </p:txBody>
      </p:sp>
      <p:sp>
        <p:nvSpPr>
          <p:cNvPr id="5" name="Date Placeholder 4">
            <a:extLst>
              <a:ext uri="{FF2B5EF4-FFF2-40B4-BE49-F238E27FC236}">
                <a16:creationId xmlns:a16="http://schemas.microsoft.com/office/drawing/2014/main" id="{D5A362BF-B1B5-7C21-A1BE-04463EB7EE70}"/>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5890EE1E-6D6F-2A6A-54AF-198B6A2105FB}"/>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BC430D5F-3EAD-4051-BB84-6A1CB3328F89}"/>
              </a:ext>
            </a:extLst>
          </p:cNvPr>
          <p:cNvSpPr>
            <a:spLocks noGrp="1"/>
          </p:cNvSpPr>
          <p:nvPr>
            <p:ph type="sldNum" sz="quarter" idx="12"/>
          </p:nvPr>
        </p:nvSpPr>
        <p:spPr/>
        <p:txBody>
          <a:bodyPr/>
          <a:lstStyle/>
          <a:p>
            <a:fld id="{C01389E6-C847-4AD0-B56D-D205B2EAB1EE}" type="slidenum">
              <a:rPr lang="en-US" smtClean="0"/>
              <a:t>45</a:t>
            </a:fld>
            <a:endParaRPr lang="en-US"/>
          </a:p>
        </p:txBody>
      </p:sp>
    </p:spTree>
    <p:extLst>
      <p:ext uri="{BB962C8B-B14F-4D97-AF65-F5344CB8AC3E}">
        <p14:creationId xmlns:p14="http://schemas.microsoft.com/office/powerpoint/2010/main" val="5602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8244-0C77-41EF-9AE9-F4CDD3168FDE}"/>
              </a:ext>
            </a:extLst>
          </p:cNvPr>
          <p:cNvSpPr>
            <a:spLocks noGrp="1"/>
          </p:cNvSpPr>
          <p:nvPr>
            <p:ph type="title"/>
          </p:nvPr>
        </p:nvSpPr>
        <p:spPr/>
        <p:txBody>
          <a:bodyPr/>
          <a:lstStyle/>
          <a:p>
            <a:pPr algn="ctr"/>
            <a:r>
              <a:rPr lang="en-IN" dirty="0"/>
              <a:t>Who can file </a:t>
            </a:r>
          </a:p>
        </p:txBody>
      </p:sp>
      <p:sp>
        <p:nvSpPr>
          <p:cNvPr id="6" name="Text Placeholder 5">
            <a:extLst>
              <a:ext uri="{FF2B5EF4-FFF2-40B4-BE49-F238E27FC236}">
                <a16:creationId xmlns:a16="http://schemas.microsoft.com/office/drawing/2014/main" id="{1E7D67FB-FBE8-4047-A16B-09A306BFA9AE}"/>
              </a:ext>
            </a:extLst>
          </p:cNvPr>
          <p:cNvSpPr>
            <a:spLocks noGrp="1"/>
          </p:cNvSpPr>
          <p:nvPr>
            <p:ph type="body" idx="1"/>
          </p:nvPr>
        </p:nvSpPr>
        <p:spPr/>
        <p:txBody>
          <a:bodyPr/>
          <a:lstStyle/>
          <a:p>
            <a:r>
              <a:rPr lang="en-US" dirty="0"/>
              <a:t>Users of audit reports/certificates</a:t>
            </a:r>
            <a:endParaRPr lang="en-IN" dirty="0"/>
          </a:p>
        </p:txBody>
      </p:sp>
      <p:sp>
        <p:nvSpPr>
          <p:cNvPr id="7" name="Text Placeholder 6">
            <a:extLst>
              <a:ext uri="{FF2B5EF4-FFF2-40B4-BE49-F238E27FC236}">
                <a16:creationId xmlns:a16="http://schemas.microsoft.com/office/drawing/2014/main" id="{8B7D21F1-0002-4739-8F40-B36BD704C2C3}"/>
              </a:ext>
            </a:extLst>
          </p:cNvPr>
          <p:cNvSpPr>
            <a:spLocks noGrp="1"/>
          </p:cNvSpPr>
          <p:nvPr>
            <p:ph type="body" sz="half" idx="3"/>
          </p:nvPr>
        </p:nvSpPr>
        <p:spPr/>
        <p:txBody>
          <a:bodyPr/>
          <a:lstStyle/>
          <a:p>
            <a:r>
              <a:rPr lang="en-US" dirty="0"/>
              <a:t>           Others</a:t>
            </a:r>
            <a:endParaRPr lang="en-IN" dirty="0"/>
          </a:p>
        </p:txBody>
      </p:sp>
      <p:sp>
        <p:nvSpPr>
          <p:cNvPr id="3" name="Content Placeholder 2">
            <a:extLst>
              <a:ext uri="{FF2B5EF4-FFF2-40B4-BE49-F238E27FC236}">
                <a16:creationId xmlns:a16="http://schemas.microsoft.com/office/drawing/2014/main" id="{8E10AAA0-51CA-4E43-8E2A-E3493DC0E606}"/>
              </a:ext>
            </a:extLst>
          </p:cNvPr>
          <p:cNvSpPr>
            <a:spLocks noGrp="1"/>
          </p:cNvSpPr>
          <p:nvPr>
            <p:ph sz="quarter" idx="2"/>
          </p:nvPr>
        </p:nvSpPr>
        <p:spPr/>
        <p:txBody>
          <a:bodyPr>
            <a:normAutofit fontScale="92500" lnSpcReduction="20000"/>
          </a:bodyPr>
          <a:lstStyle/>
          <a:p>
            <a:r>
              <a:rPr lang="en-IN" dirty="0"/>
              <a:t>Banks &amp; financial Institutions</a:t>
            </a:r>
          </a:p>
          <a:p>
            <a:pPr lvl="1"/>
            <a:r>
              <a:rPr lang="en-IN" dirty="0"/>
              <a:t>Audits</a:t>
            </a:r>
          </a:p>
          <a:p>
            <a:pPr lvl="1"/>
            <a:r>
              <a:rPr lang="en-IN" dirty="0"/>
              <a:t>Projections</a:t>
            </a:r>
          </a:p>
          <a:p>
            <a:pPr lvl="1"/>
            <a:r>
              <a:rPr lang="en-IN" dirty="0"/>
              <a:t>Other matter</a:t>
            </a:r>
          </a:p>
          <a:p>
            <a:r>
              <a:rPr lang="en-IN" dirty="0"/>
              <a:t>Investigation authorities</a:t>
            </a:r>
          </a:p>
          <a:p>
            <a:r>
              <a:rPr lang="en-IN" dirty="0"/>
              <a:t>Companies / Firm/other entities</a:t>
            </a:r>
          </a:p>
          <a:p>
            <a:r>
              <a:rPr lang="en-IN" dirty="0"/>
              <a:t>Central / State Governments</a:t>
            </a:r>
          </a:p>
          <a:p>
            <a:endParaRPr lang="en-IN" dirty="0"/>
          </a:p>
        </p:txBody>
      </p:sp>
      <p:sp>
        <p:nvSpPr>
          <p:cNvPr id="8" name="Content Placeholder 7">
            <a:extLst>
              <a:ext uri="{FF2B5EF4-FFF2-40B4-BE49-F238E27FC236}">
                <a16:creationId xmlns:a16="http://schemas.microsoft.com/office/drawing/2014/main" id="{4B31CC75-A8B1-465A-AF53-C3034B5BDEB6}"/>
              </a:ext>
            </a:extLst>
          </p:cNvPr>
          <p:cNvSpPr>
            <a:spLocks noGrp="1"/>
          </p:cNvSpPr>
          <p:nvPr>
            <p:ph sz="quarter" idx="4"/>
          </p:nvPr>
        </p:nvSpPr>
        <p:spPr/>
        <p:txBody>
          <a:bodyPr>
            <a:normAutofit fontScale="77500" lnSpcReduction="20000"/>
          </a:bodyPr>
          <a:lstStyle/>
          <a:p>
            <a:r>
              <a:rPr lang="en-IN" dirty="0"/>
              <a:t>Statutory authority</a:t>
            </a:r>
          </a:p>
          <a:p>
            <a:pPr lvl="1"/>
            <a:r>
              <a:rPr lang="en-IN" dirty="0"/>
              <a:t>RBI</a:t>
            </a:r>
          </a:p>
          <a:p>
            <a:pPr lvl="1"/>
            <a:r>
              <a:rPr lang="en-IN" dirty="0" err="1"/>
              <a:t>SEBI</a:t>
            </a:r>
            <a:endParaRPr lang="en-IN" dirty="0"/>
          </a:p>
          <a:p>
            <a:pPr lvl="1"/>
            <a:r>
              <a:rPr lang="en-IN"/>
              <a:t>MCA</a:t>
            </a:r>
            <a:endParaRPr lang="en-IN" dirty="0"/>
          </a:p>
          <a:p>
            <a:r>
              <a:rPr lang="en-IN" dirty="0"/>
              <a:t>Fellow brethren</a:t>
            </a:r>
          </a:p>
          <a:p>
            <a:r>
              <a:rPr lang="en-IN" dirty="0"/>
              <a:t>Client and part thereon</a:t>
            </a:r>
          </a:p>
          <a:p>
            <a:r>
              <a:rPr lang="en-IN" dirty="0"/>
              <a:t>Others ??</a:t>
            </a:r>
          </a:p>
          <a:p>
            <a:r>
              <a:rPr lang="en-IN" dirty="0"/>
              <a:t>Information</a:t>
            </a:r>
          </a:p>
          <a:p>
            <a:endParaRPr lang="en-IN" dirty="0"/>
          </a:p>
        </p:txBody>
      </p:sp>
      <p:sp>
        <p:nvSpPr>
          <p:cNvPr id="5" name="Date Placeholder 4">
            <a:extLst>
              <a:ext uri="{FF2B5EF4-FFF2-40B4-BE49-F238E27FC236}">
                <a16:creationId xmlns:a16="http://schemas.microsoft.com/office/drawing/2014/main" id="{C7FC3430-3FBD-3BA9-4A3F-DF54A07CA623}"/>
              </a:ext>
            </a:extLst>
          </p:cNvPr>
          <p:cNvSpPr>
            <a:spLocks noGrp="1"/>
          </p:cNvSpPr>
          <p:nvPr>
            <p:ph type="dt" sz="half" idx="10"/>
          </p:nvPr>
        </p:nvSpPr>
        <p:spPr/>
        <p:txBody>
          <a:bodyPr/>
          <a:lstStyle/>
          <a:p>
            <a:r>
              <a:rPr lang="en-US"/>
              <a:t>Decr 11, 2024</a:t>
            </a:r>
          </a:p>
        </p:txBody>
      </p:sp>
      <p:sp>
        <p:nvSpPr>
          <p:cNvPr id="9" name="Footer Placeholder 8">
            <a:extLst>
              <a:ext uri="{FF2B5EF4-FFF2-40B4-BE49-F238E27FC236}">
                <a16:creationId xmlns:a16="http://schemas.microsoft.com/office/drawing/2014/main" id="{0E592A33-60FC-F54E-79C1-1E75E7200AD6}"/>
              </a:ext>
            </a:extLst>
          </p:cNvPr>
          <p:cNvSpPr>
            <a:spLocks noGrp="1"/>
          </p:cNvSpPr>
          <p:nvPr>
            <p:ph type="ftr" sz="quarter" idx="11"/>
          </p:nvPr>
        </p:nvSpPr>
        <p:spPr/>
        <p:txBody>
          <a:bodyPr/>
          <a:lstStyle/>
          <a:p>
            <a:r>
              <a:rPr lang="en-US"/>
              <a:t>SIRC of ICAI</a:t>
            </a:r>
          </a:p>
        </p:txBody>
      </p:sp>
      <p:sp>
        <p:nvSpPr>
          <p:cNvPr id="10" name="Slide Number Placeholder 9">
            <a:extLst>
              <a:ext uri="{FF2B5EF4-FFF2-40B4-BE49-F238E27FC236}">
                <a16:creationId xmlns:a16="http://schemas.microsoft.com/office/drawing/2014/main" id="{CEB154B4-4CFC-873B-2256-76DE0A4FBD3A}"/>
              </a:ext>
            </a:extLst>
          </p:cNvPr>
          <p:cNvSpPr>
            <a:spLocks noGrp="1"/>
          </p:cNvSpPr>
          <p:nvPr>
            <p:ph type="sldNum" sz="quarter" idx="12"/>
          </p:nvPr>
        </p:nvSpPr>
        <p:spPr/>
        <p:txBody>
          <a:bodyPr/>
          <a:lstStyle/>
          <a:p>
            <a:fld id="{C01389E6-C847-4AD0-B56D-D205B2EAB1EE}" type="slidenum">
              <a:rPr lang="en-US" smtClean="0"/>
              <a:t>46</a:t>
            </a:fld>
            <a:endParaRPr lang="en-US"/>
          </a:p>
        </p:txBody>
      </p:sp>
    </p:spTree>
    <p:extLst>
      <p:ext uri="{BB962C8B-B14F-4D97-AF65-F5344CB8AC3E}">
        <p14:creationId xmlns:p14="http://schemas.microsoft.com/office/powerpoint/2010/main" val="273816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CE7C-3EB0-4572-8DD2-8C4FCD57B687}"/>
              </a:ext>
            </a:extLst>
          </p:cNvPr>
          <p:cNvSpPr>
            <a:spLocks noGrp="1"/>
          </p:cNvSpPr>
          <p:nvPr>
            <p:ph type="title"/>
          </p:nvPr>
        </p:nvSpPr>
        <p:spPr/>
        <p:txBody>
          <a:bodyPr/>
          <a:lstStyle/>
          <a:p>
            <a:r>
              <a:rPr lang="en-IN" dirty="0"/>
              <a:t>Withdrawal</a:t>
            </a:r>
          </a:p>
        </p:txBody>
      </p:sp>
      <p:sp>
        <p:nvSpPr>
          <p:cNvPr id="3" name="Content Placeholder 2">
            <a:extLst>
              <a:ext uri="{FF2B5EF4-FFF2-40B4-BE49-F238E27FC236}">
                <a16:creationId xmlns:a16="http://schemas.microsoft.com/office/drawing/2014/main" id="{8D2D4686-7BD5-44E3-B8AE-83BAEAF21179}"/>
              </a:ext>
            </a:extLst>
          </p:cNvPr>
          <p:cNvSpPr>
            <a:spLocks noGrp="1"/>
          </p:cNvSpPr>
          <p:nvPr>
            <p:ph idx="1"/>
          </p:nvPr>
        </p:nvSpPr>
        <p:spPr/>
        <p:txBody>
          <a:bodyPr/>
          <a:lstStyle/>
          <a:p>
            <a:pPr marL="0" indent="0">
              <a:buNone/>
            </a:pPr>
            <a:r>
              <a:rPr lang="en-US" sz="1799" dirty="0">
                <a:latin typeface="Verdana" panose="020B0604030504040204" pitchFamily="34" charset="0"/>
              </a:rPr>
              <a:t>Where a complainant withdraws the complaint :</a:t>
            </a:r>
          </a:p>
          <a:p>
            <a:pPr marL="0" indent="0">
              <a:buNone/>
            </a:pPr>
            <a:endParaRPr lang="en-US" sz="1799" dirty="0">
              <a:latin typeface="Verdana" panose="020B0604030504040204" pitchFamily="34" charset="0"/>
            </a:endParaRPr>
          </a:p>
          <a:p>
            <a:pPr marL="0" indent="0">
              <a:buNone/>
            </a:pPr>
            <a:r>
              <a:rPr lang="en-US" sz="1799" dirty="0">
                <a:latin typeface="Verdana" panose="020B0604030504040204" pitchFamily="34" charset="0"/>
              </a:rPr>
              <a:t>Director shall place it before :</a:t>
            </a:r>
          </a:p>
          <a:p>
            <a:pPr marL="0" indent="0">
              <a:buNone/>
            </a:pPr>
            <a:endParaRPr lang="en-US" sz="1799" dirty="0">
              <a:latin typeface="Verdana" panose="020B0604030504040204" pitchFamily="34" charset="0"/>
            </a:endParaRPr>
          </a:p>
          <a:p>
            <a:pPr algn="l">
              <a:buFont typeface="Wingdings" panose="05000000000000000000" pitchFamily="2" charset="2"/>
              <a:buChar char="§"/>
            </a:pPr>
            <a:r>
              <a:rPr lang="en-US" sz="1799" dirty="0">
                <a:latin typeface="Verdana" panose="020B0604030504040204" pitchFamily="34" charset="0"/>
              </a:rPr>
              <a:t>the Board of Discipline or, </a:t>
            </a:r>
          </a:p>
          <a:p>
            <a:pPr algn="l">
              <a:buFont typeface="Wingdings" panose="05000000000000000000" pitchFamily="2" charset="2"/>
              <a:buChar char="§"/>
            </a:pPr>
            <a:r>
              <a:rPr lang="en-US" sz="1799" dirty="0">
                <a:latin typeface="Verdana" panose="020B0604030504040204" pitchFamily="34" charset="0"/>
              </a:rPr>
              <a:t>the Disciplinary Committee, … as the case may be</a:t>
            </a:r>
          </a:p>
          <a:p>
            <a:pPr marL="0" indent="0">
              <a:buNone/>
            </a:pPr>
            <a:endParaRPr lang="en-US" sz="1799" dirty="0">
              <a:latin typeface="Verdana" panose="020B0604030504040204" pitchFamily="34" charset="0"/>
            </a:endParaRPr>
          </a:p>
          <a:p>
            <a:pPr marL="0" indent="0">
              <a:buNone/>
            </a:pPr>
            <a:r>
              <a:rPr lang="en-US" sz="1799" b="1" dirty="0">
                <a:latin typeface="Verdana" panose="020B0604030504040204" pitchFamily="34" charset="0"/>
              </a:rPr>
              <a:t>May permit the withdrawal</a:t>
            </a:r>
            <a:endParaRPr lang="en-IN" b="1" dirty="0"/>
          </a:p>
        </p:txBody>
      </p:sp>
      <p:sp>
        <p:nvSpPr>
          <p:cNvPr id="6" name="Oval 5">
            <a:extLst>
              <a:ext uri="{FF2B5EF4-FFF2-40B4-BE49-F238E27FC236}">
                <a16:creationId xmlns:a16="http://schemas.microsoft.com/office/drawing/2014/main" id="{5F10C42F-BA07-4666-871E-C0872ED135DD}"/>
              </a:ext>
            </a:extLst>
          </p:cNvPr>
          <p:cNvSpPr/>
          <p:nvPr/>
        </p:nvSpPr>
        <p:spPr>
          <a:xfrm>
            <a:off x="8384452" y="3255310"/>
            <a:ext cx="2577936" cy="2897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t>Opportunity to be heard is paramount and before any orders</a:t>
            </a:r>
          </a:p>
        </p:txBody>
      </p:sp>
      <p:sp>
        <p:nvSpPr>
          <p:cNvPr id="5" name="Date Placeholder 4">
            <a:extLst>
              <a:ext uri="{FF2B5EF4-FFF2-40B4-BE49-F238E27FC236}">
                <a16:creationId xmlns:a16="http://schemas.microsoft.com/office/drawing/2014/main" id="{A4467670-D6C6-6C67-644B-C3C2E437D9ED}"/>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FE3BE1FC-6F82-805D-EF02-D1875F10E01D}"/>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7F46A469-8787-664D-0640-FA62E9268DCF}"/>
              </a:ext>
            </a:extLst>
          </p:cNvPr>
          <p:cNvSpPr>
            <a:spLocks noGrp="1"/>
          </p:cNvSpPr>
          <p:nvPr>
            <p:ph type="sldNum" sz="quarter" idx="12"/>
          </p:nvPr>
        </p:nvSpPr>
        <p:spPr/>
        <p:txBody>
          <a:bodyPr/>
          <a:lstStyle/>
          <a:p>
            <a:fld id="{C01389E6-C847-4AD0-B56D-D205B2EAB1EE}" type="slidenum">
              <a:rPr lang="en-US" smtClean="0"/>
              <a:t>47</a:t>
            </a:fld>
            <a:endParaRPr lang="en-US"/>
          </a:p>
        </p:txBody>
      </p:sp>
    </p:spTree>
    <p:extLst>
      <p:ext uri="{BB962C8B-B14F-4D97-AF65-F5344CB8AC3E}">
        <p14:creationId xmlns:p14="http://schemas.microsoft.com/office/powerpoint/2010/main" val="4421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36BF-68DA-4861-9860-C8A9482E2A8E}"/>
              </a:ext>
            </a:extLst>
          </p:cNvPr>
          <p:cNvSpPr>
            <a:spLocks noGrp="1"/>
          </p:cNvSpPr>
          <p:nvPr>
            <p:ph type="title"/>
          </p:nvPr>
        </p:nvSpPr>
        <p:spPr/>
        <p:txBody>
          <a:bodyPr>
            <a:normAutofit/>
          </a:bodyPr>
          <a:lstStyle/>
          <a:p>
            <a:r>
              <a:rPr lang="en-IN" dirty="0"/>
              <a:t>Registration of complaint</a:t>
            </a:r>
          </a:p>
        </p:txBody>
      </p:sp>
      <p:sp>
        <p:nvSpPr>
          <p:cNvPr id="3" name="Content Placeholder 2">
            <a:extLst>
              <a:ext uri="{FF2B5EF4-FFF2-40B4-BE49-F238E27FC236}">
                <a16:creationId xmlns:a16="http://schemas.microsoft.com/office/drawing/2014/main" id="{4BA1CCDB-3D9D-4932-BA3B-5F8E2B5610F7}"/>
              </a:ext>
            </a:extLst>
          </p:cNvPr>
          <p:cNvSpPr>
            <a:spLocks noGrp="1"/>
          </p:cNvSpPr>
          <p:nvPr>
            <p:ph idx="1"/>
          </p:nvPr>
        </p:nvSpPr>
        <p:spPr/>
        <p:txBody>
          <a:bodyPr/>
          <a:lstStyle/>
          <a:p>
            <a:r>
              <a:rPr lang="en-IN" dirty="0"/>
              <a:t>Every complaint is acknowledged</a:t>
            </a:r>
          </a:p>
          <a:p>
            <a:r>
              <a:rPr lang="en-IN" dirty="0"/>
              <a:t>Scrutiny and then a unique number allotted</a:t>
            </a:r>
          </a:p>
          <a:p>
            <a:r>
              <a:rPr lang="en-IN" dirty="0"/>
              <a:t>Prima facie opinion</a:t>
            </a:r>
          </a:p>
          <a:p>
            <a:r>
              <a:rPr lang="en-IN" dirty="0"/>
              <a:t>Previous complaint, pending – then clubbed</a:t>
            </a:r>
          </a:p>
        </p:txBody>
      </p:sp>
      <p:sp>
        <p:nvSpPr>
          <p:cNvPr id="6" name="Oval 5">
            <a:extLst>
              <a:ext uri="{FF2B5EF4-FFF2-40B4-BE49-F238E27FC236}">
                <a16:creationId xmlns:a16="http://schemas.microsoft.com/office/drawing/2014/main" id="{854217FA-C5CF-4C29-806B-A2BF29202B7E}"/>
              </a:ext>
            </a:extLst>
          </p:cNvPr>
          <p:cNvSpPr/>
          <p:nvPr/>
        </p:nvSpPr>
        <p:spPr>
          <a:xfrm>
            <a:off x="3876839" y="4303421"/>
            <a:ext cx="4680112" cy="1728959"/>
          </a:xfrm>
          <a:prstGeom prst="ellipse">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t>If defects are not rectified, the director SHALL form opinion </a:t>
            </a:r>
            <a:r>
              <a:rPr lang="en-IN" sz="2200" dirty="0" err="1"/>
              <a:t>thet</a:t>
            </a:r>
            <a:r>
              <a:rPr lang="en-IN" sz="2200" dirty="0"/>
              <a:t> there is no </a:t>
            </a:r>
            <a:r>
              <a:rPr lang="en-IN" sz="2200" i="1" dirty="0"/>
              <a:t>Prima facie case</a:t>
            </a:r>
          </a:p>
        </p:txBody>
      </p:sp>
      <p:sp>
        <p:nvSpPr>
          <p:cNvPr id="5" name="Date Placeholder 4">
            <a:extLst>
              <a:ext uri="{FF2B5EF4-FFF2-40B4-BE49-F238E27FC236}">
                <a16:creationId xmlns:a16="http://schemas.microsoft.com/office/drawing/2014/main" id="{C492DE6F-463C-9DBF-0BE2-738A6BF59EF9}"/>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E65D2331-9DB0-46B7-8FA3-685E4D7985B3}"/>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0D3F6D52-A343-EA9E-BB38-5DAF39E9BD58}"/>
              </a:ext>
            </a:extLst>
          </p:cNvPr>
          <p:cNvSpPr>
            <a:spLocks noGrp="1"/>
          </p:cNvSpPr>
          <p:nvPr>
            <p:ph type="sldNum" sz="quarter" idx="12"/>
          </p:nvPr>
        </p:nvSpPr>
        <p:spPr/>
        <p:txBody>
          <a:bodyPr/>
          <a:lstStyle/>
          <a:p>
            <a:fld id="{C01389E6-C847-4AD0-B56D-D205B2EAB1EE}" type="slidenum">
              <a:rPr lang="en-US" smtClean="0"/>
              <a:t>48</a:t>
            </a:fld>
            <a:endParaRPr lang="en-US"/>
          </a:p>
        </p:txBody>
      </p:sp>
    </p:spTree>
    <p:extLst>
      <p:ext uri="{BB962C8B-B14F-4D97-AF65-F5344CB8AC3E}">
        <p14:creationId xmlns:p14="http://schemas.microsoft.com/office/powerpoint/2010/main" val="4869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ogo&#10;&#10;Description automatically generated">
            <a:extLst>
              <a:ext uri="{FF2B5EF4-FFF2-40B4-BE49-F238E27FC236}">
                <a16:creationId xmlns:a16="http://schemas.microsoft.com/office/drawing/2014/main" id="{FAB2D325-BB87-40AB-B7F6-0F1EE3B0FD07}"/>
              </a:ext>
            </a:extLst>
          </p:cNvPr>
          <p:cNvPicPr>
            <a:picLocks noChangeAspect="1"/>
          </p:cNvPicPr>
          <p:nvPr/>
        </p:nvPicPr>
        <p:blipFill rotWithShape="1">
          <a:blip r:embed="rId2"/>
          <a:srcRect b="13180"/>
          <a:stretch/>
        </p:blipFill>
        <p:spPr>
          <a:xfrm>
            <a:off x="3875201" y="3817005"/>
            <a:ext cx="3204944" cy="1521833"/>
          </a:xfrm>
          <a:prstGeom prst="rect">
            <a:avLst/>
          </a:prstGeom>
        </p:spPr>
      </p:pic>
      <p:sp>
        <p:nvSpPr>
          <p:cNvPr id="2" name="Title 1">
            <a:extLst>
              <a:ext uri="{FF2B5EF4-FFF2-40B4-BE49-F238E27FC236}">
                <a16:creationId xmlns:a16="http://schemas.microsoft.com/office/drawing/2014/main" id="{0AEF3D6D-FBF7-4E5E-A2A7-51BFF953B44F}"/>
              </a:ext>
            </a:extLst>
          </p:cNvPr>
          <p:cNvSpPr>
            <a:spLocks noGrp="1"/>
          </p:cNvSpPr>
          <p:nvPr>
            <p:ph type="title"/>
          </p:nvPr>
        </p:nvSpPr>
        <p:spPr/>
        <p:txBody>
          <a:bodyPr/>
          <a:lstStyle/>
          <a:p>
            <a:r>
              <a:rPr lang="en-IN" dirty="0"/>
              <a:t>Examination by director</a:t>
            </a:r>
          </a:p>
        </p:txBody>
      </p:sp>
      <p:sp>
        <p:nvSpPr>
          <p:cNvPr id="3" name="Content Placeholder 2">
            <a:extLst>
              <a:ext uri="{FF2B5EF4-FFF2-40B4-BE49-F238E27FC236}">
                <a16:creationId xmlns:a16="http://schemas.microsoft.com/office/drawing/2014/main" id="{99C499DA-282F-4255-9EC0-25AF2CB708BF}"/>
              </a:ext>
            </a:extLst>
          </p:cNvPr>
          <p:cNvSpPr>
            <a:spLocks noGrp="1"/>
          </p:cNvSpPr>
          <p:nvPr>
            <p:ph idx="1"/>
          </p:nvPr>
        </p:nvSpPr>
        <p:spPr/>
        <p:txBody>
          <a:bodyPr>
            <a:normAutofit fontScale="85000" lnSpcReduction="20000"/>
          </a:bodyPr>
          <a:lstStyle/>
          <a:p>
            <a:r>
              <a:rPr lang="en-IN" dirty="0"/>
              <a:t>Complaint</a:t>
            </a:r>
          </a:p>
          <a:p>
            <a:r>
              <a:rPr lang="en-IN" dirty="0"/>
              <a:t>Written statement</a:t>
            </a:r>
          </a:p>
          <a:p>
            <a:r>
              <a:rPr lang="en-IN" dirty="0"/>
              <a:t>Rejoinders</a:t>
            </a:r>
          </a:p>
          <a:p>
            <a:r>
              <a:rPr lang="en-IN" dirty="0"/>
              <a:t>Other additional particulars / documents</a:t>
            </a:r>
          </a:p>
          <a:p>
            <a:endParaRPr lang="en-IN" dirty="0"/>
          </a:p>
          <a:p>
            <a:r>
              <a:rPr lang="en-IN" i="1" dirty="0"/>
              <a:t>Prima Facie</a:t>
            </a:r>
          </a:p>
          <a:p>
            <a:endParaRPr lang="en-IN" i="1" dirty="0"/>
          </a:p>
          <a:p>
            <a:r>
              <a:rPr lang="en-IN" dirty="0"/>
              <a:t>Board of discipline may or may not agree ……….</a:t>
            </a:r>
          </a:p>
          <a:p>
            <a:r>
              <a:rPr lang="en-IN" dirty="0"/>
              <a:t>Further investigation if necessary</a:t>
            </a:r>
          </a:p>
          <a:p>
            <a:endParaRPr lang="en-IN" dirty="0"/>
          </a:p>
          <a:p>
            <a:pPr marL="0" indent="0">
              <a:buNone/>
            </a:pPr>
            <a:endParaRPr lang="en-IN" dirty="0"/>
          </a:p>
        </p:txBody>
      </p:sp>
      <p:pic>
        <p:nvPicPr>
          <p:cNvPr id="7" name="Picture 6" descr="Diagram&#10;&#10;Description automatically generated">
            <a:extLst>
              <a:ext uri="{FF2B5EF4-FFF2-40B4-BE49-F238E27FC236}">
                <a16:creationId xmlns:a16="http://schemas.microsoft.com/office/drawing/2014/main" id="{32C92236-8821-4988-9D3A-1E3063BDAA99}"/>
              </a:ext>
            </a:extLst>
          </p:cNvPr>
          <p:cNvPicPr>
            <a:picLocks noChangeAspect="1"/>
          </p:cNvPicPr>
          <p:nvPr/>
        </p:nvPicPr>
        <p:blipFill>
          <a:blip r:embed="rId3"/>
          <a:stretch>
            <a:fillRect/>
          </a:stretch>
        </p:blipFill>
        <p:spPr>
          <a:xfrm>
            <a:off x="9066368" y="591874"/>
            <a:ext cx="2844059" cy="2364124"/>
          </a:xfrm>
          <a:prstGeom prst="rect">
            <a:avLst/>
          </a:prstGeom>
        </p:spPr>
      </p:pic>
      <p:sp>
        <p:nvSpPr>
          <p:cNvPr id="10" name="Oval 9">
            <a:extLst>
              <a:ext uri="{FF2B5EF4-FFF2-40B4-BE49-F238E27FC236}">
                <a16:creationId xmlns:a16="http://schemas.microsoft.com/office/drawing/2014/main" id="{340A4C9E-66F6-4DEA-B26F-CABBB143C23F}"/>
              </a:ext>
            </a:extLst>
          </p:cNvPr>
          <p:cNvSpPr/>
          <p:nvPr/>
        </p:nvSpPr>
        <p:spPr>
          <a:xfrm>
            <a:off x="9171170" y="3838044"/>
            <a:ext cx="2181415" cy="2397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99" dirty="0"/>
              <a:t>Damage happens here!</a:t>
            </a:r>
          </a:p>
        </p:txBody>
      </p:sp>
      <p:sp>
        <p:nvSpPr>
          <p:cNvPr id="5" name="Date Placeholder 4">
            <a:extLst>
              <a:ext uri="{FF2B5EF4-FFF2-40B4-BE49-F238E27FC236}">
                <a16:creationId xmlns:a16="http://schemas.microsoft.com/office/drawing/2014/main" id="{7BFA174B-E955-86FB-4C9A-383B78A6CBDE}"/>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38FD330F-40CA-4862-B9FC-EE2E47221679}"/>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E2E782AE-8982-A288-CAB3-6AD1B1AD7413}"/>
              </a:ext>
            </a:extLst>
          </p:cNvPr>
          <p:cNvSpPr>
            <a:spLocks noGrp="1"/>
          </p:cNvSpPr>
          <p:nvPr>
            <p:ph type="sldNum" sz="quarter" idx="12"/>
          </p:nvPr>
        </p:nvSpPr>
        <p:spPr/>
        <p:txBody>
          <a:bodyPr/>
          <a:lstStyle/>
          <a:p>
            <a:fld id="{C01389E6-C847-4AD0-B56D-D205B2EAB1EE}" type="slidenum">
              <a:rPr lang="en-US" smtClean="0"/>
              <a:t>49</a:t>
            </a:fld>
            <a:endParaRPr lang="en-US"/>
          </a:p>
        </p:txBody>
      </p:sp>
    </p:spTree>
    <p:extLst>
      <p:ext uri="{BB962C8B-B14F-4D97-AF65-F5344CB8AC3E}">
        <p14:creationId xmlns:p14="http://schemas.microsoft.com/office/powerpoint/2010/main" val="400962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E19A-EC26-31B3-7640-2066EFBD7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F60F4-F383-2CEB-CCEE-A9A085E429A5}"/>
              </a:ext>
            </a:extLst>
          </p:cNvPr>
          <p:cNvSpPr>
            <a:spLocks noGrp="1"/>
          </p:cNvSpPr>
          <p:nvPr>
            <p:ph type="title"/>
          </p:nvPr>
        </p:nvSpPr>
        <p:spPr>
          <a:xfrm>
            <a:off x="295564" y="203200"/>
            <a:ext cx="11499272" cy="2004291"/>
          </a:xfrm>
        </p:spPr>
        <p:txBody>
          <a:bodyPr>
            <a:normAutofit fontScale="90000"/>
          </a:bodyPr>
          <a:lstStyle/>
          <a:p>
            <a:pPr algn="ctr"/>
            <a:r>
              <a:rPr lang="en-IN" sz="2400" dirty="0"/>
              <a:t>CHAPTER V – MISCONDUCT</a:t>
            </a:r>
            <a:br>
              <a:rPr lang="en-IN" sz="2400" dirty="0"/>
            </a:br>
            <a:r>
              <a:rPr lang="en-IN" sz="2400" dirty="0"/>
              <a:t/>
            </a:r>
            <a:br>
              <a:rPr lang="en-IN" sz="2400" dirty="0"/>
            </a:br>
            <a:r>
              <a:rPr lang="en-IN" sz="2400" dirty="0"/>
              <a:t>Section – 22</a:t>
            </a:r>
            <a:br>
              <a:rPr lang="en-IN" sz="2400" dirty="0"/>
            </a:br>
            <a:r>
              <a:rPr lang="en-IN" sz="2400" dirty="0"/>
              <a:t/>
            </a:r>
            <a:br>
              <a:rPr lang="en-IN" sz="2400" dirty="0"/>
            </a:br>
            <a:r>
              <a:rPr lang="en-US" sz="2200" i="0" u="none" strike="noStrike" baseline="0" dirty="0">
                <a:latin typeface="Verdana" panose="020B0604030504040204" pitchFamily="34" charset="0"/>
              </a:rPr>
              <a:t>Professional or other misconduct defined</a:t>
            </a:r>
            <a:r>
              <a:rPr lang="en-IN" sz="2400" dirty="0"/>
              <a:t/>
            </a:r>
            <a:br>
              <a:rPr lang="en-IN" sz="2400" dirty="0"/>
            </a:br>
            <a:endParaRPr lang="en-IN" sz="2400" dirty="0"/>
          </a:p>
        </p:txBody>
      </p:sp>
      <p:sp>
        <p:nvSpPr>
          <p:cNvPr id="4" name="Content Placeholder 3">
            <a:extLst>
              <a:ext uri="{FF2B5EF4-FFF2-40B4-BE49-F238E27FC236}">
                <a16:creationId xmlns:a16="http://schemas.microsoft.com/office/drawing/2014/main" id="{D3A6D1B1-FC89-19FB-54B9-5B2D6D6D07CB}"/>
              </a:ext>
            </a:extLst>
          </p:cNvPr>
          <p:cNvSpPr>
            <a:spLocks noGrp="1"/>
          </p:cNvSpPr>
          <p:nvPr>
            <p:ph idx="1"/>
          </p:nvPr>
        </p:nvSpPr>
        <p:spPr>
          <a:xfrm>
            <a:off x="221673" y="2096655"/>
            <a:ext cx="11739417" cy="4257963"/>
          </a:xfrm>
        </p:spPr>
        <p:txBody>
          <a:bodyPr>
            <a:normAutofit/>
          </a:bodyPr>
          <a:lstStyle/>
          <a:p>
            <a:pPr algn="l"/>
            <a:r>
              <a:rPr lang="en-US" sz="2400" b="0" i="0" u="none" strike="noStrike" baseline="0" dirty="0">
                <a:latin typeface="Verdana" panose="020B0604030504040204" pitchFamily="34" charset="0"/>
              </a:rPr>
              <a:t>For the purposes of this Act, the expression “</a:t>
            </a:r>
            <a:r>
              <a:rPr lang="en-US" sz="2400" b="1" i="0" u="none" strike="noStrike" baseline="0" dirty="0">
                <a:latin typeface="Verdana" panose="020B0604030504040204" pitchFamily="34" charset="0"/>
              </a:rPr>
              <a:t>professional or other misconduct</a:t>
            </a:r>
            <a:r>
              <a:rPr lang="en-US" sz="2400" b="0" i="0" u="none" strike="noStrike" baseline="0" dirty="0">
                <a:latin typeface="Verdana" panose="020B0604030504040204" pitchFamily="34" charset="0"/>
              </a:rPr>
              <a:t>” shall be </a:t>
            </a:r>
            <a:r>
              <a:rPr lang="en-US" sz="2400" b="1" i="0" u="none" strike="noStrike" baseline="0" dirty="0">
                <a:latin typeface="Verdana" panose="020B0604030504040204" pitchFamily="34" charset="0"/>
              </a:rPr>
              <a:t>deemed to include any act or omission</a:t>
            </a:r>
            <a:r>
              <a:rPr lang="en-US" sz="2400" b="0" i="0" u="none" strike="noStrike" baseline="0" dirty="0">
                <a:latin typeface="Verdana" panose="020B0604030504040204" pitchFamily="34" charset="0"/>
              </a:rPr>
              <a:t>, </a:t>
            </a:r>
            <a:r>
              <a:rPr lang="en-US" sz="2400" b="0" i="0" u="none" strike="noStrike" baseline="0" dirty="0">
                <a:highlight>
                  <a:srgbClr val="FFFF00"/>
                </a:highlight>
                <a:latin typeface="Verdana" panose="020B0604030504040204" pitchFamily="34" charset="0"/>
              </a:rPr>
              <a:t>on the part of any member of the Institute either in his individual capacity or as partner or owner of a firm, </a:t>
            </a:r>
            <a:r>
              <a:rPr lang="en-US" sz="2400" b="1" i="0" u="none" strike="noStrike" baseline="0" dirty="0">
                <a:highlight>
                  <a:srgbClr val="FFFF00"/>
                </a:highlight>
                <a:latin typeface="Verdana" panose="020B0604030504040204" pitchFamily="34" charset="0"/>
              </a:rPr>
              <a:t>as mentioned in any of the Schedules</a:t>
            </a:r>
            <a:r>
              <a:rPr lang="en-US" sz="2400" b="0" i="0" u="none" strike="noStrike" baseline="0" dirty="0">
                <a:latin typeface="Verdana" panose="020B0604030504040204" pitchFamily="34" charset="0"/>
              </a:rPr>
              <a:t>, </a:t>
            </a:r>
          </a:p>
          <a:p>
            <a:pPr algn="l"/>
            <a:r>
              <a:rPr lang="en-US" sz="2400" b="1" i="0" u="none" strike="noStrike" baseline="0" dirty="0">
                <a:solidFill>
                  <a:srgbClr val="FF0000"/>
                </a:solidFill>
                <a:latin typeface="Verdana" panose="020B0604030504040204" pitchFamily="34" charset="0"/>
              </a:rPr>
              <a:t>but</a:t>
            </a:r>
            <a:r>
              <a:rPr lang="en-US" sz="2400" b="0" i="0" u="none" strike="noStrike" baseline="0" dirty="0">
                <a:latin typeface="Verdana" panose="020B0604030504040204" pitchFamily="34" charset="0"/>
              </a:rPr>
              <a:t> nothing in this section </a:t>
            </a:r>
            <a:r>
              <a:rPr lang="en-US" sz="2400" b="1" i="0" u="none" strike="noStrike" baseline="0" dirty="0">
                <a:latin typeface="Verdana" panose="020B0604030504040204" pitchFamily="34" charset="0"/>
              </a:rPr>
              <a:t>shall be construed to limit or abridge </a:t>
            </a:r>
            <a:r>
              <a:rPr lang="en-US" sz="2400" b="0" i="0" u="none" strike="noStrike" baseline="0" dirty="0">
                <a:latin typeface="Verdana" panose="020B0604030504040204" pitchFamily="34" charset="0"/>
              </a:rPr>
              <a:t>in any way the power conferred or duty cast on the Director (Discipline) under sub-section (1) of section 21 to </a:t>
            </a:r>
            <a:r>
              <a:rPr lang="en-US" sz="2400" b="1" i="0" u="none" strike="noStrike" baseline="0" dirty="0">
                <a:latin typeface="Verdana" panose="020B0604030504040204" pitchFamily="34" charset="0"/>
              </a:rPr>
              <a:t>inquire into the conduct of such member or firm, under any </a:t>
            </a:r>
            <a:r>
              <a:rPr lang="en-IN" sz="2400" b="1" i="0" u="none" strike="noStrike" baseline="0" dirty="0">
                <a:latin typeface="Verdana" panose="020B0604030504040204" pitchFamily="34" charset="0"/>
              </a:rPr>
              <a:t>other circumstances</a:t>
            </a:r>
            <a:r>
              <a:rPr lang="en-IN" sz="2400" b="0" i="0" u="none" strike="noStrike" baseline="0" dirty="0">
                <a:latin typeface="Verdana" panose="020B0604030504040204" pitchFamily="34" charset="0"/>
              </a:rPr>
              <a:t>.</a:t>
            </a:r>
            <a:endParaRPr lang="en-IN" dirty="0"/>
          </a:p>
        </p:txBody>
      </p:sp>
      <p:sp>
        <p:nvSpPr>
          <p:cNvPr id="3" name="Date Placeholder 2">
            <a:extLst>
              <a:ext uri="{FF2B5EF4-FFF2-40B4-BE49-F238E27FC236}">
                <a16:creationId xmlns:a16="http://schemas.microsoft.com/office/drawing/2014/main" id="{35010ED4-2CC3-12C7-BB63-BD1EA79676DF}"/>
              </a:ext>
            </a:extLst>
          </p:cNvPr>
          <p:cNvSpPr>
            <a:spLocks noGrp="1"/>
          </p:cNvSpPr>
          <p:nvPr>
            <p:ph type="dt" sz="half" idx="10"/>
          </p:nvPr>
        </p:nvSpPr>
        <p:spPr/>
        <p:txBody>
          <a:bodyPr/>
          <a:lstStyle/>
          <a:p>
            <a:r>
              <a:rPr lang="en-US"/>
              <a:t>Decr 11, 2024</a:t>
            </a:r>
          </a:p>
        </p:txBody>
      </p:sp>
      <p:sp>
        <p:nvSpPr>
          <p:cNvPr id="5" name="Footer Placeholder 4">
            <a:extLst>
              <a:ext uri="{FF2B5EF4-FFF2-40B4-BE49-F238E27FC236}">
                <a16:creationId xmlns:a16="http://schemas.microsoft.com/office/drawing/2014/main" id="{0EF3CD0E-DC41-3F31-4195-DEAB3DB37D1B}"/>
              </a:ext>
            </a:extLst>
          </p:cNvPr>
          <p:cNvSpPr>
            <a:spLocks noGrp="1"/>
          </p:cNvSpPr>
          <p:nvPr>
            <p:ph type="ftr" sz="quarter" idx="11"/>
          </p:nvPr>
        </p:nvSpPr>
        <p:spPr/>
        <p:txBody>
          <a:bodyPr/>
          <a:lstStyle/>
          <a:p>
            <a:r>
              <a:rPr lang="en-US"/>
              <a:t>SIRC of ICAI</a:t>
            </a:r>
          </a:p>
        </p:txBody>
      </p:sp>
      <p:sp>
        <p:nvSpPr>
          <p:cNvPr id="6" name="Slide Number Placeholder 5">
            <a:extLst>
              <a:ext uri="{FF2B5EF4-FFF2-40B4-BE49-F238E27FC236}">
                <a16:creationId xmlns:a16="http://schemas.microsoft.com/office/drawing/2014/main" id="{E7CE88F5-E03D-014F-737F-AFC826A689E0}"/>
              </a:ext>
            </a:extLst>
          </p:cNvPr>
          <p:cNvSpPr>
            <a:spLocks noGrp="1"/>
          </p:cNvSpPr>
          <p:nvPr>
            <p:ph type="sldNum" sz="quarter" idx="12"/>
          </p:nvPr>
        </p:nvSpPr>
        <p:spPr/>
        <p:txBody>
          <a:bodyPr/>
          <a:lstStyle/>
          <a:p>
            <a:fld id="{C01389E6-C847-4AD0-B56D-D205B2EAB1EE}" type="slidenum">
              <a:rPr lang="en-US" smtClean="0"/>
              <a:t>5</a:t>
            </a:fld>
            <a:endParaRPr lang="en-US"/>
          </a:p>
        </p:txBody>
      </p:sp>
    </p:spTree>
    <p:extLst>
      <p:ext uri="{BB962C8B-B14F-4D97-AF65-F5344CB8AC3E}">
        <p14:creationId xmlns:p14="http://schemas.microsoft.com/office/powerpoint/2010/main" val="12188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5CE4-5CD2-4AB7-9229-1D2D44FFFA4F}"/>
              </a:ext>
            </a:extLst>
          </p:cNvPr>
          <p:cNvSpPr>
            <a:spLocks noGrp="1"/>
          </p:cNvSpPr>
          <p:nvPr>
            <p:ph type="title"/>
          </p:nvPr>
        </p:nvSpPr>
        <p:spPr/>
        <p:txBody>
          <a:bodyPr>
            <a:normAutofit/>
          </a:bodyPr>
          <a:lstStyle/>
          <a:p>
            <a:r>
              <a:rPr lang="en-IN" dirty="0"/>
              <a:t>Typical answers which lead to GUILTY verdict:</a:t>
            </a:r>
          </a:p>
        </p:txBody>
      </p:sp>
      <p:sp>
        <p:nvSpPr>
          <p:cNvPr id="3" name="Content Placeholder 2">
            <a:extLst>
              <a:ext uri="{FF2B5EF4-FFF2-40B4-BE49-F238E27FC236}">
                <a16:creationId xmlns:a16="http://schemas.microsoft.com/office/drawing/2014/main" id="{AA11938F-108A-45B7-80BD-276CC1AEE388}"/>
              </a:ext>
            </a:extLst>
          </p:cNvPr>
          <p:cNvSpPr>
            <a:spLocks noGrp="1"/>
          </p:cNvSpPr>
          <p:nvPr>
            <p:ph idx="1"/>
          </p:nvPr>
        </p:nvSpPr>
        <p:spPr/>
        <p:txBody>
          <a:bodyPr>
            <a:normAutofit fontScale="40000" lnSpcReduction="20000"/>
          </a:bodyPr>
          <a:lstStyle/>
          <a:p>
            <a:r>
              <a:rPr lang="en-IN" sz="5698" dirty="0">
                <a:latin typeface="Freestyle Script" panose="030804020302050B0404" pitchFamily="66" charset="0"/>
              </a:rPr>
              <a:t>I am really sorry</a:t>
            </a:r>
          </a:p>
          <a:p>
            <a:r>
              <a:rPr lang="en-IN" sz="5698" dirty="0">
                <a:latin typeface="Freestyle Script" panose="030804020302050B0404" pitchFamily="66" charset="0"/>
              </a:rPr>
              <a:t>The error is not intended</a:t>
            </a:r>
          </a:p>
          <a:p>
            <a:r>
              <a:rPr lang="en-IN" sz="5698" dirty="0">
                <a:latin typeface="Freestyle Script" panose="030804020302050B0404" pitchFamily="66" charset="0"/>
              </a:rPr>
              <a:t>I was only x years in profession</a:t>
            </a:r>
          </a:p>
          <a:p>
            <a:r>
              <a:rPr lang="en-IN" sz="5698" dirty="0">
                <a:latin typeface="Freestyle Script" panose="030804020302050B0404" pitchFamily="66" charset="0"/>
              </a:rPr>
              <a:t>I will not repeat the same mistake</a:t>
            </a:r>
          </a:p>
          <a:p>
            <a:r>
              <a:rPr lang="en-IN" sz="5698" dirty="0">
                <a:latin typeface="Freestyle Script" panose="030804020302050B0404" pitchFamily="66" charset="0"/>
              </a:rPr>
              <a:t>Forgive me</a:t>
            </a:r>
          </a:p>
          <a:p>
            <a:r>
              <a:rPr lang="en-IN" sz="5698" dirty="0">
                <a:latin typeface="Freestyle Script" panose="030804020302050B0404" pitchFamily="66" charset="0"/>
              </a:rPr>
              <a:t>What to do</a:t>
            </a:r>
          </a:p>
          <a:p>
            <a:r>
              <a:rPr lang="en-IN" sz="5698" dirty="0">
                <a:latin typeface="Freestyle Script" panose="030804020302050B0404" pitchFamily="66" charset="0"/>
              </a:rPr>
              <a:t>The mother body / institute ………..</a:t>
            </a:r>
          </a:p>
          <a:p>
            <a:pPr marL="0" indent="0">
              <a:buNone/>
            </a:pPr>
            <a:endParaRPr lang="en-IN" dirty="0"/>
          </a:p>
          <a:p>
            <a:pPr marL="0" indent="0">
              <a:buNone/>
            </a:pPr>
            <a:r>
              <a:rPr lang="en-IN" dirty="0"/>
              <a:t>And the worst of all ……………….   Not replying ..</a:t>
            </a:r>
          </a:p>
          <a:p>
            <a:endParaRPr lang="en-IN" dirty="0"/>
          </a:p>
          <a:p>
            <a:endParaRPr lang="en-IN" dirty="0"/>
          </a:p>
        </p:txBody>
      </p:sp>
      <p:pic>
        <p:nvPicPr>
          <p:cNvPr id="7" name="Picture 6" descr="A picture containing text, toy, vector graphics&#10;&#10;Description automatically generated">
            <a:extLst>
              <a:ext uri="{FF2B5EF4-FFF2-40B4-BE49-F238E27FC236}">
                <a16:creationId xmlns:a16="http://schemas.microsoft.com/office/drawing/2014/main" id="{C1BA9CD2-957E-4BBD-B76A-253EDF1E72D6}"/>
              </a:ext>
            </a:extLst>
          </p:cNvPr>
          <p:cNvPicPr>
            <a:picLocks noChangeAspect="1"/>
          </p:cNvPicPr>
          <p:nvPr/>
        </p:nvPicPr>
        <p:blipFill rotWithShape="1">
          <a:blip r:embed="rId2"/>
          <a:srcRect b="18449"/>
          <a:stretch/>
        </p:blipFill>
        <p:spPr>
          <a:xfrm>
            <a:off x="6925222" y="1842556"/>
            <a:ext cx="1961639" cy="1902614"/>
          </a:xfrm>
          <a:prstGeom prst="rect">
            <a:avLst/>
          </a:prstGeom>
        </p:spPr>
      </p:pic>
      <p:pic>
        <p:nvPicPr>
          <p:cNvPr id="8" name="Picture 7">
            <a:extLst>
              <a:ext uri="{FF2B5EF4-FFF2-40B4-BE49-F238E27FC236}">
                <a16:creationId xmlns:a16="http://schemas.microsoft.com/office/drawing/2014/main" id="{650BAED6-8FB9-4E40-A02A-49B28BBEF14A}"/>
              </a:ext>
            </a:extLst>
          </p:cNvPr>
          <p:cNvPicPr>
            <a:picLocks noChangeAspect="1"/>
          </p:cNvPicPr>
          <p:nvPr/>
        </p:nvPicPr>
        <p:blipFill>
          <a:blip r:embed="rId3"/>
          <a:stretch>
            <a:fillRect/>
          </a:stretch>
        </p:blipFill>
        <p:spPr>
          <a:xfrm>
            <a:off x="7073731" y="4362208"/>
            <a:ext cx="1961639" cy="1961639"/>
          </a:xfrm>
          <a:prstGeom prst="rect">
            <a:avLst/>
          </a:prstGeom>
        </p:spPr>
      </p:pic>
      <p:sp>
        <p:nvSpPr>
          <p:cNvPr id="5" name="Date Placeholder 4">
            <a:extLst>
              <a:ext uri="{FF2B5EF4-FFF2-40B4-BE49-F238E27FC236}">
                <a16:creationId xmlns:a16="http://schemas.microsoft.com/office/drawing/2014/main" id="{00655BC8-8099-DA01-2FC2-47470D61731D}"/>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4DEBEAA7-A37B-2790-E5E2-11D30EDD8AD5}"/>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CCCBD8ED-A429-9ACC-BE54-F5287FC05FBE}"/>
              </a:ext>
            </a:extLst>
          </p:cNvPr>
          <p:cNvSpPr>
            <a:spLocks noGrp="1"/>
          </p:cNvSpPr>
          <p:nvPr>
            <p:ph type="sldNum" sz="quarter" idx="12"/>
          </p:nvPr>
        </p:nvSpPr>
        <p:spPr/>
        <p:txBody>
          <a:bodyPr/>
          <a:lstStyle/>
          <a:p>
            <a:fld id="{C01389E6-C847-4AD0-B56D-D205B2EAB1EE}" type="slidenum">
              <a:rPr lang="en-US" smtClean="0"/>
              <a:t>50</a:t>
            </a:fld>
            <a:endParaRPr lang="en-US"/>
          </a:p>
        </p:txBody>
      </p:sp>
    </p:spTree>
    <p:extLst>
      <p:ext uri="{BB962C8B-B14F-4D97-AF65-F5344CB8AC3E}">
        <p14:creationId xmlns:p14="http://schemas.microsoft.com/office/powerpoint/2010/main" val="253137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B6CE-E1F5-419E-867C-EE463FB41155}"/>
              </a:ext>
            </a:extLst>
          </p:cNvPr>
          <p:cNvSpPr>
            <a:spLocks noGrp="1"/>
          </p:cNvSpPr>
          <p:nvPr>
            <p:ph type="title"/>
          </p:nvPr>
        </p:nvSpPr>
        <p:spPr/>
        <p:txBody>
          <a:bodyPr/>
          <a:lstStyle/>
          <a:p>
            <a:r>
              <a:rPr lang="en-US" dirty="0"/>
              <a:t>Recent Developments</a:t>
            </a:r>
            <a:endParaRPr lang="en-IN" dirty="0"/>
          </a:p>
        </p:txBody>
      </p:sp>
      <p:sp>
        <p:nvSpPr>
          <p:cNvPr id="3" name="Content Placeholder 2">
            <a:extLst>
              <a:ext uri="{FF2B5EF4-FFF2-40B4-BE49-F238E27FC236}">
                <a16:creationId xmlns:a16="http://schemas.microsoft.com/office/drawing/2014/main" id="{D15614AC-40B7-4574-8E1C-9596B57C1284}"/>
              </a:ext>
            </a:extLst>
          </p:cNvPr>
          <p:cNvSpPr>
            <a:spLocks noGrp="1"/>
          </p:cNvSpPr>
          <p:nvPr>
            <p:ph idx="1"/>
          </p:nvPr>
        </p:nvSpPr>
        <p:spPr/>
        <p:txBody>
          <a:bodyPr/>
          <a:lstStyle/>
          <a:p>
            <a:pPr marL="0" indent="0">
              <a:buNone/>
            </a:pPr>
            <a:endParaRPr lang="en-IN" dirty="0"/>
          </a:p>
          <a:p>
            <a:r>
              <a:rPr lang="en-IN" dirty="0"/>
              <a:t>Notice – RPAD, Email ……….. Whatsup ( Covid 19 effect)</a:t>
            </a:r>
          </a:p>
          <a:p>
            <a:r>
              <a:rPr lang="en-IN" dirty="0"/>
              <a:t>All hearings by Video Conferencing</a:t>
            </a:r>
          </a:p>
          <a:p>
            <a:r>
              <a:rPr lang="en-IN" dirty="0"/>
              <a:t>Either at ICAI premises or from member office or counsel office – Option to be exercised in writing</a:t>
            </a:r>
          </a:p>
          <a:p>
            <a:r>
              <a:rPr lang="en-IN" dirty="0"/>
              <a:t>Written submissions well in advance – Both by email and by post</a:t>
            </a:r>
          </a:p>
          <a:p>
            <a:pPr marL="0" indent="0">
              <a:buNone/>
            </a:pPr>
            <a:endParaRPr lang="en-IN" dirty="0"/>
          </a:p>
          <a:p>
            <a:endParaRPr lang="en-IN" dirty="0"/>
          </a:p>
          <a:p>
            <a:endParaRPr lang="en-IN" dirty="0"/>
          </a:p>
          <a:p>
            <a:endParaRPr lang="en-IN" dirty="0"/>
          </a:p>
        </p:txBody>
      </p:sp>
      <p:sp>
        <p:nvSpPr>
          <p:cNvPr id="5" name="Date Placeholder 4">
            <a:extLst>
              <a:ext uri="{FF2B5EF4-FFF2-40B4-BE49-F238E27FC236}">
                <a16:creationId xmlns:a16="http://schemas.microsoft.com/office/drawing/2014/main" id="{ACE9C423-3972-FF9B-723D-40491B449F07}"/>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536FE887-225B-B028-1D90-181EA0909B70}"/>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6F751A9F-E6C3-2A70-963E-1CED68ADEA20}"/>
              </a:ext>
            </a:extLst>
          </p:cNvPr>
          <p:cNvSpPr>
            <a:spLocks noGrp="1"/>
          </p:cNvSpPr>
          <p:nvPr>
            <p:ph type="sldNum" sz="quarter" idx="12"/>
          </p:nvPr>
        </p:nvSpPr>
        <p:spPr/>
        <p:txBody>
          <a:bodyPr/>
          <a:lstStyle/>
          <a:p>
            <a:fld id="{C01389E6-C847-4AD0-B56D-D205B2EAB1EE}" type="slidenum">
              <a:rPr lang="en-US" smtClean="0"/>
              <a:t>51</a:t>
            </a:fld>
            <a:endParaRPr lang="en-US"/>
          </a:p>
        </p:txBody>
      </p:sp>
    </p:spTree>
    <p:extLst>
      <p:ext uri="{BB962C8B-B14F-4D97-AF65-F5344CB8AC3E}">
        <p14:creationId xmlns:p14="http://schemas.microsoft.com/office/powerpoint/2010/main" val="29485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0DEC-2F5E-42CE-965B-39B555763E2F}"/>
              </a:ext>
            </a:extLst>
          </p:cNvPr>
          <p:cNvSpPr>
            <a:spLocks noGrp="1"/>
          </p:cNvSpPr>
          <p:nvPr>
            <p:ph type="title"/>
          </p:nvPr>
        </p:nvSpPr>
        <p:spPr/>
        <p:txBody>
          <a:bodyPr/>
          <a:lstStyle/>
          <a:p>
            <a:r>
              <a:rPr lang="en-IN" dirty="0"/>
              <a:t>Approach of members</a:t>
            </a:r>
          </a:p>
        </p:txBody>
      </p:sp>
      <p:sp>
        <p:nvSpPr>
          <p:cNvPr id="3" name="Content Placeholder 2">
            <a:extLst>
              <a:ext uri="{FF2B5EF4-FFF2-40B4-BE49-F238E27FC236}">
                <a16:creationId xmlns:a16="http://schemas.microsoft.com/office/drawing/2014/main" id="{662C30ED-7FE0-4AB8-8FE7-D78264B3F01F}"/>
              </a:ext>
            </a:extLst>
          </p:cNvPr>
          <p:cNvSpPr>
            <a:spLocks noGrp="1"/>
          </p:cNvSpPr>
          <p:nvPr>
            <p:ph idx="1"/>
          </p:nvPr>
        </p:nvSpPr>
        <p:spPr/>
        <p:txBody>
          <a:bodyPr>
            <a:normAutofit fontScale="92500" lnSpcReduction="10000"/>
          </a:bodyPr>
          <a:lstStyle/>
          <a:p>
            <a:r>
              <a:rPr lang="en-IN" dirty="0"/>
              <a:t>One of casualness</a:t>
            </a:r>
          </a:p>
          <a:p>
            <a:r>
              <a:rPr lang="en-IN" dirty="0"/>
              <a:t>One of over confidence</a:t>
            </a:r>
          </a:p>
          <a:p>
            <a:r>
              <a:rPr lang="en-IN" dirty="0"/>
              <a:t>One of fear</a:t>
            </a:r>
          </a:p>
          <a:p>
            <a:r>
              <a:rPr lang="en-IN" dirty="0"/>
              <a:t>One of Knowing all</a:t>
            </a:r>
          </a:p>
          <a:p>
            <a:r>
              <a:rPr lang="en-IN" dirty="0"/>
              <a:t>One of dealing the issue from a wrong angle</a:t>
            </a:r>
          </a:p>
          <a:p>
            <a:r>
              <a:rPr lang="en-IN" dirty="0"/>
              <a:t>Self Medication ?! Dangerous</a:t>
            </a:r>
          </a:p>
          <a:p>
            <a:pPr lvl="1"/>
            <a:endParaRPr lang="en-IN" dirty="0"/>
          </a:p>
          <a:p>
            <a:pPr lvl="1"/>
            <a:r>
              <a:rPr lang="en-IN" dirty="0"/>
              <a:t>Remedies ……………….  ????</a:t>
            </a:r>
          </a:p>
        </p:txBody>
      </p:sp>
      <p:sp>
        <p:nvSpPr>
          <p:cNvPr id="5" name="Date Placeholder 4">
            <a:extLst>
              <a:ext uri="{FF2B5EF4-FFF2-40B4-BE49-F238E27FC236}">
                <a16:creationId xmlns:a16="http://schemas.microsoft.com/office/drawing/2014/main" id="{D51251E3-0855-B8CB-1A5A-3042801B9C3D}"/>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0C2DA029-210B-E256-C5CA-DC53875A2A71}"/>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07019452-8326-3536-BA3C-044F4D3D871C}"/>
              </a:ext>
            </a:extLst>
          </p:cNvPr>
          <p:cNvSpPr>
            <a:spLocks noGrp="1"/>
          </p:cNvSpPr>
          <p:nvPr>
            <p:ph type="sldNum" sz="quarter" idx="12"/>
          </p:nvPr>
        </p:nvSpPr>
        <p:spPr/>
        <p:txBody>
          <a:bodyPr/>
          <a:lstStyle/>
          <a:p>
            <a:fld id="{C01389E6-C847-4AD0-B56D-D205B2EAB1EE}" type="slidenum">
              <a:rPr lang="en-US" smtClean="0"/>
              <a:t>52</a:t>
            </a:fld>
            <a:endParaRPr lang="en-US"/>
          </a:p>
        </p:txBody>
      </p:sp>
    </p:spTree>
    <p:extLst>
      <p:ext uri="{BB962C8B-B14F-4D97-AF65-F5344CB8AC3E}">
        <p14:creationId xmlns:p14="http://schemas.microsoft.com/office/powerpoint/2010/main" val="194010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6646-50F6-4741-8F30-718EE7FD5A4B}"/>
              </a:ext>
            </a:extLst>
          </p:cNvPr>
          <p:cNvSpPr>
            <a:spLocks noGrp="1"/>
          </p:cNvSpPr>
          <p:nvPr>
            <p:ph type="title"/>
          </p:nvPr>
        </p:nvSpPr>
        <p:spPr/>
        <p:txBody>
          <a:bodyPr/>
          <a:lstStyle/>
          <a:p>
            <a:r>
              <a:rPr lang="en-IN" dirty="0"/>
              <a:t>Result</a:t>
            </a:r>
          </a:p>
        </p:txBody>
      </p:sp>
      <p:sp>
        <p:nvSpPr>
          <p:cNvPr id="3" name="Content Placeholder 2">
            <a:extLst>
              <a:ext uri="{FF2B5EF4-FFF2-40B4-BE49-F238E27FC236}">
                <a16:creationId xmlns:a16="http://schemas.microsoft.com/office/drawing/2014/main" id="{A43D6D6E-9CF3-4DCA-97BD-084144D656D4}"/>
              </a:ext>
            </a:extLst>
          </p:cNvPr>
          <p:cNvSpPr>
            <a:spLocks noGrp="1"/>
          </p:cNvSpPr>
          <p:nvPr>
            <p:ph idx="1"/>
          </p:nvPr>
        </p:nvSpPr>
        <p:spPr/>
        <p:txBody>
          <a:bodyPr/>
          <a:lstStyle/>
          <a:p>
            <a:r>
              <a:rPr lang="en-IN" dirty="0"/>
              <a:t>Finding guilty – strike off from the rolls for x months, y years</a:t>
            </a:r>
          </a:p>
          <a:p>
            <a:r>
              <a:rPr lang="en-IN" dirty="0"/>
              <a:t>Reprimand </a:t>
            </a:r>
            <a:r>
              <a:rPr lang="en-IN" b="1" dirty="0"/>
              <a:t>– is also guilty only</a:t>
            </a:r>
          </a:p>
          <a:p>
            <a:r>
              <a:rPr lang="en-IN" dirty="0"/>
              <a:t>Fine</a:t>
            </a:r>
          </a:p>
          <a:p>
            <a:r>
              <a:rPr lang="en-IN" dirty="0"/>
              <a:t>Fine and strike off </a:t>
            </a:r>
          </a:p>
          <a:p>
            <a:r>
              <a:rPr lang="en-IN" dirty="0"/>
              <a:t>Exonerated</a:t>
            </a:r>
          </a:p>
          <a:p>
            <a:endParaRPr lang="en-IN" dirty="0"/>
          </a:p>
          <a:p>
            <a:pPr lvl="1"/>
            <a:r>
              <a:rPr lang="en-IN" dirty="0"/>
              <a:t>Repercussions – on Bank audit , empanelment forms</a:t>
            </a:r>
          </a:p>
        </p:txBody>
      </p:sp>
      <p:sp>
        <p:nvSpPr>
          <p:cNvPr id="5" name="Date Placeholder 4">
            <a:extLst>
              <a:ext uri="{FF2B5EF4-FFF2-40B4-BE49-F238E27FC236}">
                <a16:creationId xmlns:a16="http://schemas.microsoft.com/office/drawing/2014/main" id="{17CCAA96-95FC-5D2A-265B-3D21A2AC5D29}"/>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A725C19C-C44E-94D0-215F-450E70D183D2}"/>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D7655B57-EFAF-296F-918C-96C41A88B971}"/>
              </a:ext>
            </a:extLst>
          </p:cNvPr>
          <p:cNvSpPr>
            <a:spLocks noGrp="1"/>
          </p:cNvSpPr>
          <p:nvPr>
            <p:ph type="sldNum" sz="quarter" idx="12"/>
          </p:nvPr>
        </p:nvSpPr>
        <p:spPr/>
        <p:txBody>
          <a:bodyPr/>
          <a:lstStyle/>
          <a:p>
            <a:fld id="{C01389E6-C847-4AD0-B56D-D205B2EAB1EE}" type="slidenum">
              <a:rPr lang="en-US" smtClean="0"/>
              <a:t>53</a:t>
            </a:fld>
            <a:endParaRPr lang="en-US"/>
          </a:p>
        </p:txBody>
      </p:sp>
    </p:spTree>
    <p:extLst>
      <p:ext uri="{BB962C8B-B14F-4D97-AF65-F5344CB8AC3E}">
        <p14:creationId xmlns:p14="http://schemas.microsoft.com/office/powerpoint/2010/main" val="37629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E3D5-F421-4842-9D5E-9BED7122E6FC}"/>
              </a:ext>
            </a:extLst>
          </p:cNvPr>
          <p:cNvSpPr>
            <a:spLocks noGrp="1"/>
          </p:cNvSpPr>
          <p:nvPr>
            <p:ph type="title"/>
          </p:nvPr>
        </p:nvSpPr>
        <p:spPr/>
        <p:txBody>
          <a:bodyPr/>
          <a:lstStyle/>
          <a:p>
            <a:r>
              <a:rPr lang="en-IN" dirty="0"/>
              <a:t>Further remedies of found guilty ….	</a:t>
            </a:r>
          </a:p>
        </p:txBody>
      </p:sp>
      <p:sp>
        <p:nvSpPr>
          <p:cNvPr id="3" name="Content Placeholder 2">
            <a:extLst>
              <a:ext uri="{FF2B5EF4-FFF2-40B4-BE49-F238E27FC236}">
                <a16:creationId xmlns:a16="http://schemas.microsoft.com/office/drawing/2014/main" id="{03A7584F-24C9-42B7-8278-646C361BE8F5}"/>
              </a:ext>
            </a:extLst>
          </p:cNvPr>
          <p:cNvSpPr>
            <a:spLocks noGrp="1"/>
          </p:cNvSpPr>
          <p:nvPr>
            <p:ph idx="1"/>
          </p:nvPr>
        </p:nvSpPr>
        <p:spPr>
          <a:xfrm>
            <a:off x="1848195" y="2597114"/>
            <a:ext cx="9732777" cy="3726733"/>
          </a:xfrm>
        </p:spPr>
        <p:txBody>
          <a:bodyPr/>
          <a:lstStyle/>
          <a:p>
            <a:r>
              <a:rPr lang="en-IN" dirty="0"/>
              <a:t>Appellate authority</a:t>
            </a:r>
          </a:p>
          <a:p>
            <a:r>
              <a:rPr lang="en-IN" dirty="0"/>
              <a:t>High court</a:t>
            </a:r>
          </a:p>
          <a:p>
            <a:r>
              <a:rPr lang="en-IN" dirty="0"/>
              <a:t>Supreme court</a:t>
            </a:r>
          </a:p>
        </p:txBody>
      </p:sp>
      <p:sp>
        <p:nvSpPr>
          <p:cNvPr id="5" name="Date Placeholder 4">
            <a:extLst>
              <a:ext uri="{FF2B5EF4-FFF2-40B4-BE49-F238E27FC236}">
                <a16:creationId xmlns:a16="http://schemas.microsoft.com/office/drawing/2014/main" id="{5539F137-E475-5D49-2484-CEAEEE8C3930}"/>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444454C1-B283-7B19-F85A-9E0094B52770}"/>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29805E91-EE39-1A4D-3F7B-12C39DDFF0CA}"/>
              </a:ext>
            </a:extLst>
          </p:cNvPr>
          <p:cNvSpPr>
            <a:spLocks noGrp="1"/>
          </p:cNvSpPr>
          <p:nvPr>
            <p:ph type="sldNum" sz="quarter" idx="12"/>
          </p:nvPr>
        </p:nvSpPr>
        <p:spPr/>
        <p:txBody>
          <a:bodyPr/>
          <a:lstStyle/>
          <a:p>
            <a:fld id="{C01389E6-C847-4AD0-B56D-D205B2EAB1EE}" type="slidenum">
              <a:rPr lang="en-US" smtClean="0"/>
              <a:t>54</a:t>
            </a:fld>
            <a:endParaRPr lang="en-US"/>
          </a:p>
        </p:txBody>
      </p:sp>
    </p:spTree>
    <p:extLst>
      <p:ext uri="{BB962C8B-B14F-4D97-AF65-F5344CB8AC3E}">
        <p14:creationId xmlns:p14="http://schemas.microsoft.com/office/powerpoint/2010/main" val="27725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002124-AE8B-4550-9F6E-B4A4E6B4517B}"/>
              </a:ext>
            </a:extLst>
          </p:cNvPr>
          <p:cNvSpPr>
            <a:spLocks noGrp="1"/>
          </p:cNvSpPr>
          <p:nvPr>
            <p:ph type="title"/>
          </p:nvPr>
        </p:nvSpPr>
        <p:spPr/>
        <p:txBody>
          <a:bodyPr/>
          <a:lstStyle/>
          <a:p>
            <a:r>
              <a:rPr lang="en-US" dirty="0"/>
              <a:t>Action Trigger Point – for DC cases</a:t>
            </a:r>
            <a:endParaRPr lang="en-IN" dirty="0"/>
          </a:p>
        </p:txBody>
      </p:sp>
      <p:sp>
        <p:nvSpPr>
          <p:cNvPr id="3" name="Content Placeholder 2">
            <a:extLst>
              <a:ext uri="{FF2B5EF4-FFF2-40B4-BE49-F238E27FC236}">
                <a16:creationId xmlns:a16="http://schemas.microsoft.com/office/drawing/2014/main" id="{A8A947D6-19D5-4B7E-A94A-7AB561C348D1}"/>
              </a:ext>
            </a:extLst>
          </p:cNvPr>
          <p:cNvSpPr>
            <a:spLocks noGrp="1"/>
          </p:cNvSpPr>
          <p:nvPr>
            <p:ph sz="half" idx="1"/>
          </p:nvPr>
        </p:nvSpPr>
        <p:spPr/>
        <p:txBody>
          <a:bodyPr>
            <a:normAutofit lnSpcReduction="10000"/>
          </a:bodyPr>
          <a:lstStyle/>
          <a:p>
            <a:r>
              <a:rPr lang="en-IN" dirty="0"/>
              <a:t>Bank scams, </a:t>
            </a:r>
          </a:p>
          <a:p>
            <a:pPr lvl="1"/>
            <a:r>
              <a:rPr lang="en-IN" b="1" dirty="0"/>
              <a:t>Projections</a:t>
            </a:r>
          </a:p>
          <a:p>
            <a:pPr lvl="1"/>
            <a:r>
              <a:rPr lang="en-IN" dirty="0"/>
              <a:t>Audits </a:t>
            </a:r>
          </a:p>
          <a:p>
            <a:pPr lvl="1"/>
            <a:r>
              <a:rPr lang="en-IN" dirty="0"/>
              <a:t>Computerised audits</a:t>
            </a:r>
          </a:p>
          <a:p>
            <a:r>
              <a:rPr lang="en-IN" dirty="0"/>
              <a:t>CBI, Enforcement raids</a:t>
            </a:r>
          </a:p>
          <a:p>
            <a:r>
              <a:rPr lang="en-IN" dirty="0"/>
              <a:t>Black Money angle</a:t>
            </a:r>
          </a:p>
          <a:p>
            <a:r>
              <a:rPr lang="en-IN" dirty="0"/>
              <a:t>Benami Transactions</a:t>
            </a:r>
          </a:p>
          <a:p>
            <a:r>
              <a:rPr lang="en-IN" b="1" dirty="0"/>
              <a:t>Records in Auditor’s place</a:t>
            </a:r>
          </a:p>
          <a:p>
            <a:pPr marL="0" indent="0">
              <a:buNone/>
            </a:pPr>
            <a:endParaRPr lang="en-IN" dirty="0"/>
          </a:p>
          <a:p>
            <a:endParaRPr lang="en-IN" dirty="0"/>
          </a:p>
        </p:txBody>
      </p:sp>
      <p:sp>
        <p:nvSpPr>
          <p:cNvPr id="8" name="Content Placeholder 7">
            <a:extLst>
              <a:ext uri="{FF2B5EF4-FFF2-40B4-BE49-F238E27FC236}">
                <a16:creationId xmlns:a16="http://schemas.microsoft.com/office/drawing/2014/main" id="{64D5FA9E-07DD-4BC5-B539-4A173E1663A1}"/>
              </a:ext>
            </a:extLst>
          </p:cNvPr>
          <p:cNvSpPr>
            <a:spLocks noGrp="1"/>
          </p:cNvSpPr>
          <p:nvPr>
            <p:ph sz="half" idx="2"/>
          </p:nvPr>
        </p:nvSpPr>
        <p:spPr/>
        <p:txBody>
          <a:bodyPr>
            <a:normAutofit lnSpcReduction="10000"/>
          </a:bodyPr>
          <a:lstStyle/>
          <a:p>
            <a:r>
              <a:rPr lang="en-IN" dirty="0"/>
              <a:t>Sign – Forged </a:t>
            </a:r>
          </a:p>
          <a:p>
            <a:r>
              <a:rPr lang="en-IN" dirty="0"/>
              <a:t>Tax audit not signed</a:t>
            </a:r>
          </a:p>
          <a:p>
            <a:r>
              <a:rPr lang="en-IN" b="1" dirty="0"/>
              <a:t>RBI – NBFC inspection points</a:t>
            </a:r>
          </a:p>
          <a:p>
            <a:endParaRPr lang="en-IN" dirty="0"/>
          </a:p>
        </p:txBody>
      </p:sp>
      <p:sp>
        <p:nvSpPr>
          <p:cNvPr id="6" name="Oval 5">
            <a:extLst>
              <a:ext uri="{FF2B5EF4-FFF2-40B4-BE49-F238E27FC236}">
                <a16:creationId xmlns:a16="http://schemas.microsoft.com/office/drawing/2014/main" id="{7DD0D59E-4B0B-40AD-B1E4-FC6D73AA3A99}"/>
              </a:ext>
            </a:extLst>
          </p:cNvPr>
          <p:cNvSpPr/>
          <p:nvPr/>
        </p:nvSpPr>
        <p:spPr>
          <a:xfrm>
            <a:off x="8466727" y="3943927"/>
            <a:ext cx="2717092" cy="1285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a:p>
            <a:pPr algn="ctr"/>
            <a:r>
              <a:rPr lang="en-IN" sz="2399" dirty="0"/>
              <a:t>DSC</a:t>
            </a:r>
          </a:p>
          <a:p>
            <a:pPr algn="ctr"/>
            <a:r>
              <a:rPr lang="en-IN" sz="2399" dirty="0"/>
              <a:t>Records</a:t>
            </a:r>
          </a:p>
          <a:p>
            <a:pPr algn="ctr"/>
            <a:r>
              <a:rPr lang="en-IN" sz="2399" dirty="0"/>
              <a:t>Documents</a:t>
            </a:r>
          </a:p>
          <a:p>
            <a:pPr algn="ctr"/>
            <a:endParaRPr lang="en-IN" sz="2399" dirty="0"/>
          </a:p>
        </p:txBody>
      </p:sp>
      <p:sp>
        <p:nvSpPr>
          <p:cNvPr id="5" name="Date Placeholder 4">
            <a:extLst>
              <a:ext uri="{FF2B5EF4-FFF2-40B4-BE49-F238E27FC236}">
                <a16:creationId xmlns:a16="http://schemas.microsoft.com/office/drawing/2014/main" id="{A8EF4815-5A19-7943-F6B8-EB2E9C20DDE9}"/>
              </a:ext>
            </a:extLst>
          </p:cNvPr>
          <p:cNvSpPr>
            <a:spLocks noGrp="1"/>
          </p:cNvSpPr>
          <p:nvPr>
            <p:ph type="dt" sz="half" idx="10"/>
          </p:nvPr>
        </p:nvSpPr>
        <p:spPr/>
        <p:txBody>
          <a:bodyPr/>
          <a:lstStyle/>
          <a:p>
            <a:r>
              <a:rPr lang="en-US"/>
              <a:t>Decr 11, 2024</a:t>
            </a:r>
          </a:p>
        </p:txBody>
      </p:sp>
      <p:sp>
        <p:nvSpPr>
          <p:cNvPr id="10" name="Footer Placeholder 9">
            <a:extLst>
              <a:ext uri="{FF2B5EF4-FFF2-40B4-BE49-F238E27FC236}">
                <a16:creationId xmlns:a16="http://schemas.microsoft.com/office/drawing/2014/main" id="{DD435A05-5F4E-2BE8-49B1-B8E60205080F}"/>
              </a:ext>
            </a:extLst>
          </p:cNvPr>
          <p:cNvSpPr>
            <a:spLocks noGrp="1"/>
          </p:cNvSpPr>
          <p:nvPr>
            <p:ph type="ftr" sz="quarter" idx="11"/>
          </p:nvPr>
        </p:nvSpPr>
        <p:spPr/>
        <p:txBody>
          <a:bodyPr/>
          <a:lstStyle/>
          <a:p>
            <a:r>
              <a:rPr lang="en-US"/>
              <a:t>SIRC of ICAI</a:t>
            </a:r>
          </a:p>
        </p:txBody>
      </p:sp>
      <p:sp>
        <p:nvSpPr>
          <p:cNvPr id="11" name="Slide Number Placeholder 10">
            <a:extLst>
              <a:ext uri="{FF2B5EF4-FFF2-40B4-BE49-F238E27FC236}">
                <a16:creationId xmlns:a16="http://schemas.microsoft.com/office/drawing/2014/main" id="{17839EFF-3F3A-B247-E9BB-F1C3B7B41E36}"/>
              </a:ext>
            </a:extLst>
          </p:cNvPr>
          <p:cNvSpPr>
            <a:spLocks noGrp="1"/>
          </p:cNvSpPr>
          <p:nvPr>
            <p:ph type="sldNum" sz="quarter" idx="12"/>
          </p:nvPr>
        </p:nvSpPr>
        <p:spPr/>
        <p:txBody>
          <a:bodyPr/>
          <a:lstStyle/>
          <a:p>
            <a:fld id="{C01389E6-C847-4AD0-B56D-D205B2EAB1EE}" type="slidenum">
              <a:rPr lang="en-US" smtClean="0"/>
              <a:t>55</a:t>
            </a:fld>
            <a:endParaRPr lang="en-US"/>
          </a:p>
        </p:txBody>
      </p:sp>
    </p:spTree>
    <p:extLst>
      <p:ext uri="{BB962C8B-B14F-4D97-AF65-F5344CB8AC3E}">
        <p14:creationId xmlns:p14="http://schemas.microsoft.com/office/powerpoint/2010/main" val="8691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E3D5-F421-4842-9D5E-9BED7122E6FC}"/>
              </a:ext>
            </a:extLst>
          </p:cNvPr>
          <p:cNvSpPr>
            <a:spLocks noGrp="1"/>
          </p:cNvSpPr>
          <p:nvPr>
            <p:ph type="title"/>
          </p:nvPr>
        </p:nvSpPr>
        <p:spPr>
          <a:xfrm>
            <a:off x="1118898" y="322353"/>
            <a:ext cx="10241280" cy="1234440"/>
          </a:xfrm>
        </p:spPr>
        <p:txBody>
          <a:bodyPr/>
          <a:lstStyle/>
          <a:p>
            <a:r>
              <a:rPr lang="en-US" dirty="0"/>
              <a:t>Recent Issue </a:t>
            </a:r>
            <a:r>
              <a:rPr lang="en-US" sz="4000" dirty="0"/>
              <a:t>– which can trigger DC</a:t>
            </a:r>
            <a:endParaRPr lang="en-IN" sz="4000" dirty="0"/>
          </a:p>
        </p:txBody>
      </p:sp>
      <p:sp>
        <p:nvSpPr>
          <p:cNvPr id="3" name="Content Placeholder 2">
            <a:extLst>
              <a:ext uri="{FF2B5EF4-FFF2-40B4-BE49-F238E27FC236}">
                <a16:creationId xmlns:a16="http://schemas.microsoft.com/office/drawing/2014/main" id="{03A7584F-24C9-42B7-8278-646C361BE8F5}"/>
              </a:ext>
            </a:extLst>
          </p:cNvPr>
          <p:cNvSpPr>
            <a:spLocks noGrp="1"/>
          </p:cNvSpPr>
          <p:nvPr>
            <p:ph idx="1"/>
          </p:nvPr>
        </p:nvSpPr>
        <p:spPr>
          <a:xfrm>
            <a:off x="1118898" y="1556793"/>
            <a:ext cx="10462074" cy="4767054"/>
          </a:xfrm>
        </p:spPr>
        <p:txBody>
          <a:bodyPr>
            <a:normAutofit fontScale="85000" lnSpcReduction="10000"/>
          </a:bodyPr>
          <a:lstStyle/>
          <a:p>
            <a:r>
              <a:rPr lang="en-IN" dirty="0"/>
              <a:t>Bank Branch Audits</a:t>
            </a:r>
          </a:p>
          <a:p>
            <a:pPr lvl="1"/>
            <a:r>
              <a:rPr lang="en-IN" dirty="0" err="1"/>
              <a:t>LFAR</a:t>
            </a:r>
            <a:r>
              <a:rPr lang="en-IN" dirty="0"/>
              <a:t> issues</a:t>
            </a:r>
          </a:p>
          <a:p>
            <a:pPr lvl="2"/>
            <a:r>
              <a:rPr lang="en-IN" dirty="0"/>
              <a:t>Manual vs automatic data </a:t>
            </a:r>
            <a:r>
              <a:rPr lang="en-IN" dirty="0" err="1"/>
              <a:t>updation</a:t>
            </a:r>
            <a:endParaRPr lang="en-IN" dirty="0"/>
          </a:p>
          <a:p>
            <a:pPr lvl="2"/>
            <a:r>
              <a:rPr lang="en-IN" dirty="0"/>
              <a:t>Quantitative reporting of advances verified – Both Standard and others</a:t>
            </a:r>
          </a:p>
          <a:p>
            <a:pPr lvl="2"/>
            <a:r>
              <a:rPr lang="en-IN" dirty="0"/>
              <a:t>Manual intervention in </a:t>
            </a:r>
            <a:r>
              <a:rPr lang="en-IN" dirty="0" err="1"/>
              <a:t>IRAC</a:t>
            </a:r>
            <a:r>
              <a:rPr lang="en-IN" dirty="0"/>
              <a:t> norms</a:t>
            </a:r>
          </a:p>
          <a:p>
            <a:pPr lvl="2"/>
            <a:r>
              <a:rPr lang="en-IN" b="1" dirty="0" err="1"/>
              <a:t>NPAs</a:t>
            </a:r>
            <a:r>
              <a:rPr lang="en-IN" b="1" dirty="0"/>
              <a:t> of earlier years identified in current year</a:t>
            </a:r>
          </a:p>
          <a:p>
            <a:pPr lvl="2"/>
            <a:r>
              <a:rPr lang="en-IN" dirty="0"/>
              <a:t>Potential </a:t>
            </a:r>
            <a:r>
              <a:rPr lang="en-IN" dirty="0" err="1"/>
              <a:t>NPAs</a:t>
            </a:r>
            <a:r>
              <a:rPr lang="en-IN" dirty="0"/>
              <a:t> and Quick mortality</a:t>
            </a:r>
          </a:p>
          <a:p>
            <a:pPr lvl="2"/>
            <a:r>
              <a:rPr lang="en-IN" dirty="0"/>
              <a:t>Lots of assertion and commitments – Like Stock audit/ratings/due diligence</a:t>
            </a:r>
          </a:p>
          <a:p>
            <a:pPr lvl="1"/>
            <a:r>
              <a:rPr lang="en-IN" dirty="0"/>
              <a:t>Operations verification – Large accounts</a:t>
            </a:r>
          </a:p>
          <a:p>
            <a:pPr lvl="1"/>
            <a:r>
              <a:rPr lang="en-IN" dirty="0"/>
              <a:t>Management Representations</a:t>
            </a:r>
          </a:p>
          <a:p>
            <a:pPr lvl="1"/>
            <a:r>
              <a:rPr lang="en-IN" b="1" dirty="0"/>
              <a:t>Multiple </a:t>
            </a:r>
            <a:r>
              <a:rPr lang="en-IN" b="1" dirty="0" err="1"/>
              <a:t>UDINs</a:t>
            </a:r>
            <a:r>
              <a:rPr lang="en-IN" b="1" dirty="0"/>
              <a:t> vs Two </a:t>
            </a:r>
            <a:r>
              <a:rPr lang="en-IN" b="1" dirty="0" err="1"/>
              <a:t>UDIN</a:t>
            </a:r>
            <a:r>
              <a:rPr lang="en-IN" b="1" dirty="0"/>
              <a:t> as stipulated by ICAI</a:t>
            </a:r>
          </a:p>
          <a:p>
            <a:pPr lvl="1"/>
            <a:r>
              <a:rPr lang="en-IN" b="1" dirty="0"/>
              <a:t>Revision of </a:t>
            </a:r>
            <a:r>
              <a:rPr lang="en-IN" b="1" dirty="0" err="1"/>
              <a:t>MOC</a:t>
            </a:r>
            <a:r>
              <a:rPr lang="en-IN" b="1" dirty="0"/>
              <a:t> – resulting in revised audit report – New </a:t>
            </a:r>
            <a:r>
              <a:rPr lang="en-IN" b="1" dirty="0" err="1"/>
              <a:t>UDIN</a:t>
            </a:r>
            <a:r>
              <a:rPr lang="en-IN" b="1" dirty="0"/>
              <a:t> &amp; reference of previous audit report also to be given</a:t>
            </a:r>
          </a:p>
          <a:p>
            <a:pPr lvl="1"/>
            <a:endParaRPr lang="en-IN" dirty="0"/>
          </a:p>
          <a:p>
            <a:pPr marL="426645" lvl="1" indent="0">
              <a:buNone/>
            </a:pPr>
            <a:endParaRPr lang="en-IN" dirty="0"/>
          </a:p>
        </p:txBody>
      </p:sp>
      <p:sp>
        <p:nvSpPr>
          <p:cNvPr id="6" name="Date Placeholder 5">
            <a:extLst>
              <a:ext uri="{FF2B5EF4-FFF2-40B4-BE49-F238E27FC236}">
                <a16:creationId xmlns:a16="http://schemas.microsoft.com/office/drawing/2014/main" id="{D6C91ED0-F379-9711-4CA6-E071E791498F}"/>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C1CFD411-5FAA-D3A2-6EA1-9BBE00C7B79C}"/>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2444AB24-8977-9AAC-D1DC-2CB441FA4BD7}"/>
              </a:ext>
            </a:extLst>
          </p:cNvPr>
          <p:cNvSpPr>
            <a:spLocks noGrp="1"/>
          </p:cNvSpPr>
          <p:nvPr>
            <p:ph type="sldNum" sz="quarter" idx="12"/>
          </p:nvPr>
        </p:nvSpPr>
        <p:spPr/>
        <p:txBody>
          <a:bodyPr/>
          <a:lstStyle/>
          <a:p>
            <a:fld id="{C01389E6-C847-4AD0-B56D-D205B2EAB1EE}" type="slidenum">
              <a:rPr lang="en-US" smtClean="0"/>
              <a:t>56</a:t>
            </a:fld>
            <a:endParaRPr lang="en-US"/>
          </a:p>
        </p:txBody>
      </p:sp>
    </p:spTree>
    <p:extLst>
      <p:ext uri="{BB962C8B-B14F-4D97-AF65-F5344CB8AC3E}">
        <p14:creationId xmlns:p14="http://schemas.microsoft.com/office/powerpoint/2010/main" val="421162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383CC5D-71E8-4CB2-8E4A-F1E4FF6DC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DA5AC1-43C5-4243-9028-07DBB80D0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4EDA1C-27A1-4C83-ACE4-6675EC924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C2185E4-B584-4B9D-9440-DEA0FB9D9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33EC8A-EE0A-4395-97E2-DAD467CF73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85DA95-16A4-404E-9BFF-27F8E4FC78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7E3D5-F421-4842-9D5E-9BED7122E6FC}"/>
              </a:ext>
            </a:extLst>
          </p:cNvPr>
          <p:cNvSpPr>
            <a:spLocks noGrp="1"/>
          </p:cNvSpPr>
          <p:nvPr>
            <p:ph type="title"/>
          </p:nvPr>
        </p:nvSpPr>
        <p:spPr>
          <a:xfrm>
            <a:off x="1157084" y="374427"/>
            <a:ext cx="10374517" cy="971512"/>
          </a:xfrm>
        </p:spPr>
        <p:txBody>
          <a:bodyPr anchor="ctr">
            <a:normAutofit/>
          </a:bodyPr>
          <a:lstStyle/>
          <a:p>
            <a:r>
              <a:rPr lang="en-US" sz="3200">
                <a:solidFill>
                  <a:schemeClr val="bg1"/>
                </a:solidFill>
              </a:rPr>
              <a:t>Recent Cases of DC</a:t>
            </a:r>
            <a:endParaRPr lang="en-IN" sz="3200">
              <a:solidFill>
                <a:schemeClr val="bg1"/>
              </a:solidFill>
            </a:endParaRPr>
          </a:p>
        </p:txBody>
      </p:sp>
      <p:graphicFrame>
        <p:nvGraphicFramePr>
          <p:cNvPr id="9" name="Content Placeholder 2">
            <a:extLst>
              <a:ext uri="{FF2B5EF4-FFF2-40B4-BE49-F238E27FC236}">
                <a16:creationId xmlns:a16="http://schemas.microsoft.com/office/drawing/2014/main" id="{D5F5E43D-D4FC-FB92-1395-88AF70B999BB}"/>
              </a:ext>
            </a:extLst>
          </p:cNvPr>
          <p:cNvGraphicFramePr>
            <a:graphicFrameLocks noGrp="1"/>
          </p:cNvGraphicFramePr>
          <p:nvPr>
            <p:ph idx="1"/>
            <p:extLst>
              <p:ext uri="{D42A27DB-BD31-4B8C-83A1-F6EECF244321}">
                <p14:modId xmlns:p14="http://schemas.microsoft.com/office/powerpoint/2010/main" val="3190199332"/>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0F11B960-13A0-33FF-55F4-331A8AF7A513}"/>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4558863B-14DD-664B-BA01-BB27D83580A5}"/>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E22AA8C9-54F9-ED96-38DC-5047B7071043}"/>
              </a:ext>
            </a:extLst>
          </p:cNvPr>
          <p:cNvSpPr>
            <a:spLocks noGrp="1"/>
          </p:cNvSpPr>
          <p:nvPr>
            <p:ph type="sldNum" sz="quarter" idx="12"/>
          </p:nvPr>
        </p:nvSpPr>
        <p:spPr/>
        <p:txBody>
          <a:bodyPr/>
          <a:lstStyle/>
          <a:p>
            <a:fld id="{C01389E6-C847-4AD0-B56D-D205B2EAB1EE}" type="slidenum">
              <a:rPr lang="en-US" smtClean="0"/>
              <a:t>57</a:t>
            </a:fld>
            <a:endParaRPr lang="en-US"/>
          </a:p>
        </p:txBody>
      </p:sp>
    </p:spTree>
    <p:extLst>
      <p:ext uri="{BB962C8B-B14F-4D97-AF65-F5344CB8AC3E}">
        <p14:creationId xmlns:p14="http://schemas.microsoft.com/office/powerpoint/2010/main" val="227615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rPr>
              <a:t>Few Recent Cases</a:t>
            </a:r>
            <a:endParaRPr lang="en-IN" sz="3200">
              <a:solidFill>
                <a:schemeClr val="bg1"/>
              </a:solidFill>
            </a:endParaRPr>
          </a:p>
        </p:txBody>
      </p:sp>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4777409" y="292100"/>
            <a:ext cx="7026664" cy="6116642"/>
          </a:xfrm>
        </p:spPr>
        <p:txBody>
          <a:bodyPr>
            <a:noAutofit/>
          </a:bodyPr>
          <a:lstStyle/>
          <a:p>
            <a:r>
              <a:rPr lang="en-US" dirty="0"/>
              <a:t>Member signed Financial Statements of a Society </a:t>
            </a:r>
          </a:p>
          <a:p>
            <a:pPr lvl="1"/>
            <a:r>
              <a:rPr lang="en-US" dirty="0"/>
              <a:t>Complaint by </a:t>
            </a:r>
            <a:r>
              <a:rPr lang="en-US" b="1" dirty="0"/>
              <a:t>a group of members</a:t>
            </a:r>
          </a:p>
          <a:p>
            <a:pPr lvl="1"/>
            <a:r>
              <a:rPr lang="en-US" dirty="0"/>
              <a:t>Expenditure </a:t>
            </a:r>
            <a:r>
              <a:rPr lang="en-US" b="1" dirty="0"/>
              <a:t>disproportionately increased not verified </a:t>
            </a:r>
          </a:p>
          <a:p>
            <a:pPr lvl="1"/>
            <a:r>
              <a:rPr lang="en-US" dirty="0"/>
              <a:t>Ultimately it is found as fraudulent expenses</a:t>
            </a:r>
          </a:p>
          <a:p>
            <a:pPr lvl="1"/>
            <a:r>
              <a:rPr lang="en-US" b="1" dirty="0"/>
              <a:t>Auditor himself did investigation and committed as fraudulent expenses</a:t>
            </a:r>
          </a:p>
          <a:p>
            <a:pPr lvl="1"/>
            <a:r>
              <a:rPr lang="en-US" dirty="0"/>
              <a:t>Documentations insufficient</a:t>
            </a:r>
          </a:p>
          <a:p>
            <a:pPr lvl="1"/>
            <a:r>
              <a:rPr lang="en-US" b="1" dirty="0"/>
              <a:t>Internal Audit reports and monthly certifications are not sufficient</a:t>
            </a:r>
          </a:p>
          <a:p>
            <a:pPr lvl="1"/>
            <a:r>
              <a:rPr lang="en-US" dirty="0"/>
              <a:t>Management Certifications not sufficient</a:t>
            </a:r>
          </a:p>
          <a:p>
            <a:pPr lvl="1"/>
            <a:r>
              <a:rPr lang="en-US" b="1" dirty="0"/>
              <a:t>Statutory auditor should exercise due diligence</a:t>
            </a:r>
          </a:p>
        </p:txBody>
      </p:sp>
      <p:sp>
        <p:nvSpPr>
          <p:cNvPr id="7" name="Date Placeholder 6">
            <a:extLst>
              <a:ext uri="{FF2B5EF4-FFF2-40B4-BE49-F238E27FC236}">
                <a16:creationId xmlns:a16="http://schemas.microsoft.com/office/drawing/2014/main" id="{B2E5CB30-74B4-B50E-1A87-DF882534685C}"/>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B1C08AF6-4F23-04E0-C548-182C9A0671FF}"/>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7F6FBF5C-223C-571F-D242-0DAD39AE4CCE}"/>
              </a:ext>
            </a:extLst>
          </p:cNvPr>
          <p:cNvSpPr>
            <a:spLocks noGrp="1"/>
          </p:cNvSpPr>
          <p:nvPr>
            <p:ph type="sldNum" sz="quarter" idx="12"/>
          </p:nvPr>
        </p:nvSpPr>
        <p:spPr/>
        <p:txBody>
          <a:bodyPr/>
          <a:lstStyle/>
          <a:p>
            <a:fld id="{C01389E6-C847-4AD0-B56D-D205B2EAB1EE}" type="slidenum">
              <a:rPr lang="en-US" smtClean="0"/>
              <a:t>58</a:t>
            </a:fld>
            <a:endParaRPr lang="en-US"/>
          </a:p>
        </p:txBody>
      </p:sp>
    </p:spTree>
    <p:extLst>
      <p:ext uri="{BB962C8B-B14F-4D97-AF65-F5344CB8AC3E}">
        <p14:creationId xmlns:p14="http://schemas.microsoft.com/office/powerpoint/2010/main" val="88304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rPr>
              <a:t>Few Recent Cases – contd.</a:t>
            </a:r>
            <a:endParaRPr lang="en-IN" sz="3200">
              <a:solidFill>
                <a:schemeClr val="bg1"/>
              </a:solidFill>
            </a:endParaRPr>
          </a:p>
        </p:txBody>
      </p:sp>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4368182" y="193963"/>
            <a:ext cx="7094145" cy="6280727"/>
          </a:xfrm>
        </p:spPr>
        <p:txBody>
          <a:bodyPr>
            <a:normAutofit/>
          </a:bodyPr>
          <a:lstStyle/>
          <a:p>
            <a:r>
              <a:rPr lang="en-US" sz="2600" dirty="0"/>
              <a:t>Member Certified for Bank Loan </a:t>
            </a:r>
          </a:p>
          <a:p>
            <a:pPr lvl="1"/>
            <a:r>
              <a:rPr lang="en-US" sz="2600" dirty="0"/>
              <a:t>Complaint by the Bank on</a:t>
            </a:r>
          </a:p>
          <a:p>
            <a:pPr lvl="2"/>
            <a:r>
              <a:rPr lang="en-US" sz="2600" b="1" dirty="0"/>
              <a:t>Wrong certificate of book debts</a:t>
            </a:r>
          </a:p>
          <a:p>
            <a:pPr lvl="2"/>
            <a:r>
              <a:rPr lang="en-US" sz="2600" dirty="0"/>
              <a:t>Wrong certificate of capital infusion</a:t>
            </a:r>
          </a:p>
          <a:p>
            <a:pPr lvl="2"/>
            <a:r>
              <a:rPr lang="en-US" sz="2600" b="1" dirty="0"/>
              <a:t>Auditor also doing bank fund arrangement </a:t>
            </a:r>
          </a:p>
          <a:p>
            <a:pPr lvl="1"/>
            <a:r>
              <a:rPr lang="en-US" sz="2600" dirty="0"/>
              <a:t>Books of accounts not available for </a:t>
            </a:r>
            <a:r>
              <a:rPr lang="en-US" sz="2600" dirty="0" err="1"/>
              <a:t>defence</a:t>
            </a:r>
            <a:endParaRPr lang="en-US" sz="2600" dirty="0"/>
          </a:p>
          <a:p>
            <a:pPr lvl="1"/>
            <a:r>
              <a:rPr lang="en-US" sz="2600" b="1" dirty="0"/>
              <a:t>Capital infusion was by way of book entries</a:t>
            </a:r>
          </a:p>
          <a:p>
            <a:pPr lvl="1"/>
            <a:r>
              <a:rPr lang="en-US" sz="2600" dirty="0"/>
              <a:t>Self Review Threat was blatantly violated </a:t>
            </a:r>
          </a:p>
          <a:p>
            <a:pPr lvl="1"/>
            <a:r>
              <a:rPr lang="en-US" sz="2600" dirty="0"/>
              <a:t>Statutory auditor should exercise due diligence</a:t>
            </a:r>
          </a:p>
        </p:txBody>
      </p:sp>
      <p:sp>
        <p:nvSpPr>
          <p:cNvPr id="7" name="Date Placeholder 6">
            <a:extLst>
              <a:ext uri="{FF2B5EF4-FFF2-40B4-BE49-F238E27FC236}">
                <a16:creationId xmlns:a16="http://schemas.microsoft.com/office/drawing/2014/main" id="{BB9C6286-06A8-F1D9-0753-9A85053C7323}"/>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F099FCDE-922E-498A-69EB-D061B829041B}"/>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15735DC7-DF5D-B4A9-D40F-21B04461A1CF}"/>
              </a:ext>
            </a:extLst>
          </p:cNvPr>
          <p:cNvSpPr>
            <a:spLocks noGrp="1"/>
          </p:cNvSpPr>
          <p:nvPr>
            <p:ph type="sldNum" sz="quarter" idx="12"/>
          </p:nvPr>
        </p:nvSpPr>
        <p:spPr/>
        <p:txBody>
          <a:bodyPr/>
          <a:lstStyle/>
          <a:p>
            <a:fld id="{C01389E6-C847-4AD0-B56D-D205B2EAB1EE}" type="slidenum">
              <a:rPr lang="en-US" smtClean="0"/>
              <a:t>59</a:t>
            </a:fld>
            <a:endParaRPr lang="en-US"/>
          </a:p>
        </p:txBody>
      </p:sp>
    </p:spTree>
    <p:extLst>
      <p:ext uri="{BB962C8B-B14F-4D97-AF65-F5344CB8AC3E}">
        <p14:creationId xmlns:p14="http://schemas.microsoft.com/office/powerpoint/2010/main" val="30055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99675E-53FB-A409-8112-99CA9FE609B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DBC8414-BE7E-4B6C-A114-B2C3795C88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C398C5-5C2E-4038-9DB3-DE2B5A9BE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2F10B26-073B-4B10-8AAA-161242DD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10DBBC7-698F-4A54-B1CB-A99F9CC356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E6E822A-8BCF-432C-83E6-BBE821476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1969F12-C01A-9BCC-E2C0-E0AF3CD742D8}"/>
              </a:ext>
            </a:extLst>
          </p:cNvPr>
          <p:cNvSpPr>
            <a:spLocks noGrp="1"/>
          </p:cNvSpPr>
          <p:nvPr>
            <p:ph type="title"/>
          </p:nvPr>
        </p:nvSpPr>
        <p:spPr>
          <a:xfrm>
            <a:off x="474243" y="681317"/>
            <a:ext cx="3236613" cy="3406187"/>
          </a:xfrm>
        </p:spPr>
        <p:txBody>
          <a:bodyPr vert="horz" lIns="0" tIns="0" rIns="0" bIns="0" rtlCol="0" anchor="b">
            <a:normAutofit/>
          </a:bodyPr>
          <a:lstStyle/>
          <a:p>
            <a:pPr algn="r">
              <a:spcAft>
                <a:spcPts val="800"/>
              </a:spcAft>
            </a:pPr>
            <a:r>
              <a:rPr lang="en-US" sz="3200" spc="750" dirty="0">
                <a:solidFill>
                  <a:schemeClr val="bg1"/>
                </a:solidFill>
                <a:effectLst/>
              </a:rPr>
              <a:t>SCHEDULES</a:t>
            </a:r>
          </a:p>
        </p:txBody>
      </p:sp>
      <p:pic>
        <p:nvPicPr>
          <p:cNvPr id="11" name="Content Placeholder 10">
            <a:extLst>
              <a:ext uri="{FF2B5EF4-FFF2-40B4-BE49-F238E27FC236}">
                <a16:creationId xmlns:a16="http://schemas.microsoft.com/office/drawing/2014/main" id="{A99EE918-96BE-7AF1-4E0E-F54A9760E725}"/>
              </a:ext>
            </a:extLst>
          </p:cNvPr>
          <p:cNvPicPr>
            <a:picLocks noGrp="1" noChangeAspect="1"/>
          </p:cNvPicPr>
          <p:nvPr>
            <p:ph idx="1"/>
          </p:nvPr>
        </p:nvPicPr>
        <p:blipFill>
          <a:blip r:embed="rId2"/>
          <a:stretch>
            <a:fillRect/>
          </a:stretch>
        </p:blipFill>
        <p:spPr>
          <a:xfrm>
            <a:off x="4184334" y="681317"/>
            <a:ext cx="8006901" cy="5719055"/>
          </a:xfrm>
          <a:prstGeom prst="rect">
            <a:avLst/>
          </a:prstGeom>
        </p:spPr>
      </p:pic>
      <p:sp>
        <p:nvSpPr>
          <p:cNvPr id="3" name="Date Placeholder 2">
            <a:extLst>
              <a:ext uri="{FF2B5EF4-FFF2-40B4-BE49-F238E27FC236}">
                <a16:creationId xmlns:a16="http://schemas.microsoft.com/office/drawing/2014/main" id="{4E9D652B-2136-C5C7-08BD-845C5D31EB7A}"/>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AB19D69A-8C13-B868-802A-09694BD407AC}"/>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AE0A8092-52B2-E72D-7623-0A75447F2108}"/>
              </a:ext>
            </a:extLst>
          </p:cNvPr>
          <p:cNvSpPr>
            <a:spLocks noGrp="1"/>
          </p:cNvSpPr>
          <p:nvPr>
            <p:ph type="sldNum" sz="quarter" idx="12"/>
          </p:nvPr>
        </p:nvSpPr>
        <p:spPr/>
        <p:txBody>
          <a:bodyPr/>
          <a:lstStyle/>
          <a:p>
            <a:fld id="{C01389E6-C847-4AD0-B56D-D205B2EAB1EE}" type="slidenum">
              <a:rPr lang="en-US" smtClean="0"/>
              <a:t>6</a:t>
            </a:fld>
            <a:endParaRPr lang="en-US"/>
          </a:p>
        </p:txBody>
      </p:sp>
    </p:spTree>
    <p:extLst>
      <p:ext uri="{BB962C8B-B14F-4D97-AF65-F5344CB8AC3E}">
        <p14:creationId xmlns:p14="http://schemas.microsoft.com/office/powerpoint/2010/main" val="2680714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101600" y="323547"/>
            <a:ext cx="9042400" cy="747872"/>
          </a:xfrm>
        </p:spPr>
        <p:txBody>
          <a:bodyPr>
            <a:normAutofit/>
          </a:bodyPr>
          <a:lstStyle/>
          <a:p>
            <a:r>
              <a:rPr lang="en-US" sz="4000" dirty="0"/>
              <a:t>Few Recent Cases –contd.</a:t>
            </a:r>
            <a:endParaRPr lang="en-IN" sz="4000" dirty="0"/>
          </a:p>
        </p:txBody>
      </p:sp>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457200" y="1209965"/>
            <a:ext cx="7172036" cy="4733636"/>
          </a:xfrm>
        </p:spPr>
        <p:txBody>
          <a:bodyPr>
            <a:normAutofit/>
          </a:bodyPr>
          <a:lstStyle/>
          <a:p>
            <a:pPr>
              <a:lnSpc>
                <a:spcPct val="110000"/>
              </a:lnSpc>
            </a:pPr>
            <a:r>
              <a:rPr lang="en-US" dirty="0"/>
              <a:t>Member Certified Assets &amp; Liabilities </a:t>
            </a:r>
          </a:p>
          <a:p>
            <a:pPr lvl="1">
              <a:lnSpc>
                <a:spcPct val="110000"/>
              </a:lnSpc>
            </a:pPr>
            <a:r>
              <a:rPr lang="en-US" dirty="0"/>
              <a:t>Complaint by the Bank on</a:t>
            </a:r>
          </a:p>
          <a:p>
            <a:pPr lvl="2">
              <a:lnSpc>
                <a:spcPct val="110000"/>
              </a:lnSpc>
            </a:pPr>
            <a:r>
              <a:rPr lang="en-US" sz="2400" b="1" dirty="0"/>
              <a:t>Inflated value of security</a:t>
            </a:r>
          </a:p>
          <a:p>
            <a:pPr lvl="2">
              <a:lnSpc>
                <a:spcPct val="110000"/>
              </a:lnSpc>
            </a:pPr>
            <a:r>
              <a:rPr lang="en-US" sz="2400" dirty="0"/>
              <a:t>Collusion with the management</a:t>
            </a:r>
          </a:p>
          <a:p>
            <a:pPr lvl="2">
              <a:lnSpc>
                <a:spcPct val="110000"/>
              </a:lnSpc>
            </a:pPr>
            <a:r>
              <a:rPr lang="en-US" sz="2400" dirty="0"/>
              <a:t>Audited financials have inflated capital</a:t>
            </a:r>
          </a:p>
          <a:p>
            <a:pPr lvl="1">
              <a:lnSpc>
                <a:spcPct val="110000"/>
              </a:lnSpc>
            </a:pPr>
            <a:r>
              <a:rPr lang="en-US" dirty="0"/>
              <a:t>Auditor depended on Valuation report which is inflated than the cost on a recent purchase</a:t>
            </a:r>
          </a:p>
          <a:p>
            <a:pPr lvl="1">
              <a:lnSpc>
                <a:spcPct val="110000"/>
              </a:lnSpc>
            </a:pPr>
            <a:r>
              <a:rPr lang="en-US" b="1" dirty="0"/>
              <a:t>Proprietor Assets and liabilities are stated without due verification</a:t>
            </a:r>
          </a:p>
          <a:p>
            <a:pPr lvl="1">
              <a:lnSpc>
                <a:spcPct val="110000"/>
              </a:lnSpc>
            </a:pPr>
            <a:r>
              <a:rPr lang="en-US" dirty="0"/>
              <a:t>Statutory auditor should exercise due diligence</a:t>
            </a:r>
          </a:p>
        </p:txBody>
      </p:sp>
      <p:sp>
        <p:nvSpPr>
          <p:cNvPr id="14" name="Rectangle 13">
            <a:extLst>
              <a:ext uri="{FF2B5EF4-FFF2-40B4-BE49-F238E27FC236}">
                <a16:creationId xmlns:a16="http://schemas.microsoft.com/office/drawing/2014/main"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sk with productivity items">
            <a:extLst>
              <a:ext uri="{FF2B5EF4-FFF2-40B4-BE49-F238E27FC236}">
                <a16:creationId xmlns:a16="http://schemas.microsoft.com/office/drawing/2014/main" id="{DEE998DE-1693-8EB3-BAE4-0E1347FCBE62}"/>
              </a:ext>
            </a:extLst>
          </p:cNvPr>
          <p:cNvPicPr>
            <a:picLocks noChangeAspect="1"/>
          </p:cNvPicPr>
          <p:nvPr/>
        </p:nvPicPr>
        <p:blipFill>
          <a:blip r:embed="rId2"/>
          <a:srcRect l="36426" r="21179" b="1"/>
          <a:stretch/>
        </p:blipFill>
        <p:spPr>
          <a:xfrm>
            <a:off x="8115300" y="-12515"/>
            <a:ext cx="4076700" cy="6418631"/>
          </a:xfrm>
          <a:prstGeom prst="rect">
            <a:avLst/>
          </a:prstGeom>
        </p:spPr>
      </p:pic>
      <p:sp>
        <p:nvSpPr>
          <p:cNvPr id="7" name="Date Placeholder 6">
            <a:extLst>
              <a:ext uri="{FF2B5EF4-FFF2-40B4-BE49-F238E27FC236}">
                <a16:creationId xmlns:a16="http://schemas.microsoft.com/office/drawing/2014/main" id="{CA3B1B6D-A6DA-4983-5688-5EA6D5441FA2}"/>
              </a:ext>
            </a:extLst>
          </p:cNvPr>
          <p:cNvSpPr>
            <a:spLocks noGrp="1"/>
          </p:cNvSpPr>
          <p:nvPr>
            <p:ph type="dt" sz="half" idx="10"/>
          </p:nvPr>
        </p:nvSpPr>
        <p:spPr/>
        <p:txBody>
          <a:bodyPr/>
          <a:lstStyle/>
          <a:p>
            <a:r>
              <a:rPr lang="en-US"/>
              <a:t>Decr 11, 2024</a:t>
            </a:r>
          </a:p>
        </p:txBody>
      </p:sp>
      <p:sp>
        <p:nvSpPr>
          <p:cNvPr id="9" name="Footer Placeholder 8">
            <a:extLst>
              <a:ext uri="{FF2B5EF4-FFF2-40B4-BE49-F238E27FC236}">
                <a16:creationId xmlns:a16="http://schemas.microsoft.com/office/drawing/2014/main" id="{56A66B72-B53D-C3E8-8DF5-E58A5A4B4B2B}"/>
              </a:ext>
            </a:extLst>
          </p:cNvPr>
          <p:cNvSpPr>
            <a:spLocks noGrp="1"/>
          </p:cNvSpPr>
          <p:nvPr>
            <p:ph type="ftr" sz="quarter" idx="11"/>
          </p:nvPr>
        </p:nvSpPr>
        <p:spPr/>
        <p:txBody>
          <a:bodyPr/>
          <a:lstStyle/>
          <a:p>
            <a:r>
              <a:rPr lang="en-US"/>
              <a:t>SIRC of ICAI</a:t>
            </a:r>
          </a:p>
        </p:txBody>
      </p:sp>
      <p:sp>
        <p:nvSpPr>
          <p:cNvPr id="10" name="Slide Number Placeholder 9">
            <a:extLst>
              <a:ext uri="{FF2B5EF4-FFF2-40B4-BE49-F238E27FC236}">
                <a16:creationId xmlns:a16="http://schemas.microsoft.com/office/drawing/2014/main" id="{685CBE79-0F50-AE67-00CC-8DCF7FB27EE7}"/>
              </a:ext>
            </a:extLst>
          </p:cNvPr>
          <p:cNvSpPr>
            <a:spLocks noGrp="1"/>
          </p:cNvSpPr>
          <p:nvPr>
            <p:ph type="sldNum" sz="quarter" idx="12"/>
          </p:nvPr>
        </p:nvSpPr>
        <p:spPr/>
        <p:txBody>
          <a:bodyPr/>
          <a:lstStyle/>
          <a:p>
            <a:fld id="{C01389E6-C847-4AD0-B56D-D205B2EAB1EE}" type="slidenum">
              <a:rPr lang="en-US" smtClean="0"/>
              <a:t>60</a:t>
            </a:fld>
            <a:endParaRPr lang="en-US"/>
          </a:p>
        </p:txBody>
      </p:sp>
    </p:spTree>
    <p:extLst>
      <p:ext uri="{BB962C8B-B14F-4D97-AF65-F5344CB8AC3E}">
        <p14:creationId xmlns:p14="http://schemas.microsoft.com/office/powerpoint/2010/main" val="11537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D6A2A3-F101-46F7-8B6F-1C699CAFE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1413206" y="150063"/>
            <a:ext cx="8017121" cy="644264"/>
          </a:xfrm>
        </p:spPr>
        <p:txBody>
          <a:bodyPr anchor="b">
            <a:normAutofit/>
          </a:bodyPr>
          <a:lstStyle/>
          <a:p>
            <a:r>
              <a:rPr lang="en-US" dirty="0"/>
              <a:t>Few Recent Cases – contd.</a:t>
            </a:r>
            <a:endParaRPr lang="en-IN" dirty="0"/>
          </a:p>
        </p:txBody>
      </p:sp>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858982" y="1062182"/>
            <a:ext cx="6511636" cy="4867393"/>
          </a:xfrm>
        </p:spPr>
        <p:txBody>
          <a:bodyPr anchor="t">
            <a:noAutofit/>
          </a:bodyPr>
          <a:lstStyle/>
          <a:p>
            <a:pPr>
              <a:lnSpc>
                <a:spcPct val="110000"/>
              </a:lnSpc>
            </a:pPr>
            <a:r>
              <a:rPr lang="en-US" dirty="0"/>
              <a:t>Concurrent Auditor not verified securities</a:t>
            </a:r>
          </a:p>
          <a:p>
            <a:pPr lvl="1">
              <a:lnSpc>
                <a:spcPct val="110000"/>
              </a:lnSpc>
            </a:pPr>
            <a:r>
              <a:rPr lang="en-US" dirty="0"/>
              <a:t>Complaint by the Bank on</a:t>
            </a:r>
          </a:p>
          <a:p>
            <a:pPr lvl="2">
              <a:lnSpc>
                <a:spcPct val="110000"/>
              </a:lnSpc>
            </a:pPr>
            <a:r>
              <a:rPr lang="en-US" sz="2400" b="1" dirty="0"/>
              <a:t>Bogus Securities </a:t>
            </a:r>
          </a:p>
          <a:p>
            <a:pPr lvl="2">
              <a:lnSpc>
                <a:spcPct val="110000"/>
              </a:lnSpc>
            </a:pPr>
            <a:r>
              <a:rPr lang="en-US" sz="2400" b="1" dirty="0"/>
              <a:t>Units not inspected sufficiently </a:t>
            </a:r>
          </a:p>
          <a:p>
            <a:pPr lvl="2">
              <a:lnSpc>
                <a:spcPct val="110000"/>
              </a:lnSpc>
            </a:pPr>
            <a:r>
              <a:rPr lang="en-US" sz="2400" b="1" dirty="0"/>
              <a:t>Collusion with the branch management</a:t>
            </a:r>
          </a:p>
          <a:p>
            <a:pPr lvl="1">
              <a:lnSpc>
                <a:spcPct val="110000"/>
              </a:lnSpc>
            </a:pPr>
            <a:r>
              <a:rPr lang="en-US" dirty="0"/>
              <a:t>Auditor depended on Valuation report &amp; appraisers </a:t>
            </a:r>
          </a:p>
          <a:p>
            <a:pPr lvl="1">
              <a:lnSpc>
                <a:spcPct val="110000"/>
              </a:lnSpc>
            </a:pPr>
            <a:r>
              <a:rPr lang="en-US" dirty="0"/>
              <a:t>Auditor depended on terms of reference</a:t>
            </a:r>
          </a:p>
          <a:p>
            <a:pPr lvl="1">
              <a:lnSpc>
                <a:spcPct val="110000"/>
              </a:lnSpc>
            </a:pPr>
            <a:r>
              <a:rPr lang="en-US" b="1" dirty="0"/>
              <a:t>Concurrent auditor should be more careful</a:t>
            </a:r>
            <a:r>
              <a:rPr lang="en-US" dirty="0"/>
              <a:t> and exercise due diligence &amp; periodically verify the securities and appraise with third branch appraiser</a:t>
            </a:r>
          </a:p>
        </p:txBody>
      </p:sp>
      <p:pic>
        <p:nvPicPr>
          <p:cNvPr id="10" name="Graphic 9" descr="Gavel">
            <a:extLst>
              <a:ext uri="{FF2B5EF4-FFF2-40B4-BE49-F238E27FC236}">
                <a16:creationId xmlns:a16="http://schemas.microsoft.com/office/drawing/2014/main" id="{40618A18-CDEF-DD93-5E2E-DD55D75A0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18169" y="655318"/>
            <a:ext cx="5090161" cy="5090161"/>
          </a:xfrm>
          <a:prstGeom prst="rect">
            <a:avLst/>
          </a:prstGeom>
        </p:spPr>
      </p:pic>
      <p:sp>
        <p:nvSpPr>
          <p:cNvPr id="15" name="Rectangle 14">
            <a:extLst>
              <a:ext uri="{FF2B5EF4-FFF2-40B4-BE49-F238E27FC236}">
                <a16:creationId xmlns:a16="http://schemas.microsoft.com/office/drawing/2014/main" id="{529E760E-527D-4053-A309-F2BDE1250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53D448-4ED1-429A-A28C-8316DE7CA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6A21EF29-028E-58C8-4F86-9A36247F510F}"/>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05CDAE7C-3379-870D-7574-3C4221E9048A}"/>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3040F7F7-B49D-8C46-040A-01A9347D240D}"/>
              </a:ext>
            </a:extLst>
          </p:cNvPr>
          <p:cNvSpPr>
            <a:spLocks noGrp="1"/>
          </p:cNvSpPr>
          <p:nvPr>
            <p:ph type="sldNum" sz="quarter" idx="12"/>
          </p:nvPr>
        </p:nvSpPr>
        <p:spPr/>
        <p:txBody>
          <a:bodyPr/>
          <a:lstStyle/>
          <a:p>
            <a:fld id="{C01389E6-C847-4AD0-B56D-D205B2EAB1EE}" type="slidenum">
              <a:rPr lang="en-US" smtClean="0"/>
              <a:t>61</a:t>
            </a:fld>
            <a:endParaRPr lang="en-US"/>
          </a:p>
        </p:txBody>
      </p:sp>
    </p:spTree>
    <p:extLst>
      <p:ext uri="{BB962C8B-B14F-4D97-AF65-F5344CB8AC3E}">
        <p14:creationId xmlns:p14="http://schemas.microsoft.com/office/powerpoint/2010/main" val="29936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4838116" y="129889"/>
            <a:ext cx="6870700" cy="863599"/>
          </a:xfrm>
        </p:spPr>
        <p:txBody>
          <a:bodyPr anchor="b">
            <a:normAutofit/>
          </a:bodyPr>
          <a:lstStyle/>
          <a:p>
            <a:r>
              <a:rPr lang="en-US" sz="2800" dirty="0"/>
              <a:t>Few Recent Cases – contd.</a:t>
            </a:r>
            <a:endParaRPr lang="en-IN" sz="2800" dirty="0"/>
          </a:p>
        </p:txBody>
      </p:sp>
      <p:pic>
        <p:nvPicPr>
          <p:cNvPr id="8" name="Picture 7" descr="Magnifying glass showing decling performance">
            <a:extLst>
              <a:ext uri="{FF2B5EF4-FFF2-40B4-BE49-F238E27FC236}">
                <a16:creationId xmlns:a16="http://schemas.microsoft.com/office/drawing/2014/main" id="{2C91AB86-3EE6-77EE-79B3-8122D7F63177}"/>
              </a:ext>
            </a:extLst>
          </p:cNvPr>
          <p:cNvPicPr>
            <a:picLocks noChangeAspect="1"/>
          </p:cNvPicPr>
          <p:nvPr/>
        </p:nvPicPr>
        <p:blipFill>
          <a:blip r:embed="rId2"/>
          <a:srcRect r="15469" b="-1"/>
          <a:stretch/>
        </p:blipFill>
        <p:spPr>
          <a:xfrm>
            <a:off x="20" y="431"/>
            <a:ext cx="4412888" cy="6408311"/>
          </a:xfrm>
          <a:prstGeom prst="rect">
            <a:avLst/>
          </a:prstGeom>
        </p:spPr>
      </p:pic>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4715307" y="1257300"/>
            <a:ext cx="6870699" cy="4701373"/>
          </a:xfrm>
        </p:spPr>
        <p:txBody>
          <a:bodyPr>
            <a:normAutofit fontScale="92500" lnSpcReduction="10000"/>
          </a:bodyPr>
          <a:lstStyle/>
          <a:p>
            <a:pPr>
              <a:lnSpc>
                <a:spcPct val="110000"/>
              </a:lnSpc>
            </a:pPr>
            <a:r>
              <a:rPr lang="en-US" sz="1000" dirty="0"/>
              <a:t>Member Certified Balance Sheet with wrong figures </a:t>
            </a:r>
          </a:p>
          <a:p>
            <a:pPr lvl="1">
              <a:lnSpc>
                <a:spcPct val="110000"/>
              </a:lnSpc>
            </a:pPr>
            <a:r>
              <a:rPr lang="en-US" sz="2200" dirty="0"/>
              <a:t>Complaint by one of the Creditor</a:t>
            </a:r>
          </a:p>
          <a:p>
            <a:pPr lvl="2">
              <a:lnSpc>
                <a:spcPct val="110000"/>
              </a:lnSpc>
            </a:pPr>
            <a:r>
              <a:rPr lang="en-US" sz="2200" dirty="0"/>
              <a:t>Contingent </a:t>
            </a:r>
            <a:r>
              <a:rPr lang="en-US" sz="2200" dirty="0" err="1"/>
              <a:t>Liaiblity</a:t>
            </a:r>
            <a:r>
              <a:rPr lang="en-US" sz="2200" dirty="0"/>
              <a:t> not disclosed</a:t>
            </a:r>
          </a:p>
          <a:p>
            <a:pPr lvl="2">
              <a:lnSpc>
                <a:spcPct val="110000"/>
              </a:lnSpc>
            </a:pPr>
            <a:r>
              <a:rPr lang="en-US" sz="2200" dirty="0"/>
              <a:t>MSME dues not disclosed</a:t>
            </a:r>
          </a:p>
          <a:p>
            <a:pPr lvl="2">
              <a:lnSpc>
                <a:spcPct val="110000"/>
              </a:lnSpc>
            </a:pPr>
            <a:r>
              <a:rPr lang="en-US" sz="2200" b="1" dirty="0"/>
              <a:t>Creditor figure misstated</a:t>
            </a:r>
          </a:p>
          <a:p>
            <a:pPr lvl="2">
              <a:lnSpc>
                <a:spcPct val="110000"/>
              </a:lnSpc>
            </a:pPr>
            <a:r>
              <a:rPr lang="en-US" sz="2200" dirty="0"/>
              <a:t>Auditor violated the provisions of ICAI by doing assignment</a:t>
            </a:r>
          </a:p>
          <a:p>
            <a:pPr lvl="1">
              <a:lnSpc>
                <a:spcPct val="110000"/>
              </a:lnSpc>
            </a:pPr>
            <a:r>
              <a:rPr lang="en-US" sz="2200" b="1" dirty="0"/>
              <a:t>Legal case not known to auditors</a:t>
            </a:r>
          </a:p>
          <a:p>
            <a:pPr lvl="1">
              <a:lnSpc>
                <a:spcPct val="110000"/>
              </a:lnSpc>
            </a:pPr>
            <a:r>
              <a:rPr lang="en-US" sz="2200" b="1" dirty="0"/>
              <a:t>MRL taken – but DC considers not sufficient</a:t>
            </a:r>
          </a:p>
          <a:p>
            <a:pPr lvl="1">
              <a:lnSpc>
                <a:spcPct val="110000"/>
              </a:lnSpc>
            </a:pPr>
            <a:r>
              <a:rPr lang="en-US" sz="2200" dirty="0"/>
              <a:t>One assignment done in march and audit taken up in august considered violation</a:t>
            </a:r>
            <a:endParaRPr lang="en-US" sz="2200" b="1" dirty="0"/>
          </a:p>
          <a:p>
            <a:pPr lvl="1">
              <a:lnSpc>
                <a:spcPct val="110000"/>
              </a:lnSpc>
            </a:pPr>
            <a:r>
              <a:rPr lang="en-US" sz="2200" b="1" dirty="0"/>
              <a:t>Statutory auditor should examine Self advocacy/review threats before taking up audit</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020CF8A7-3BC3-541E-1F9C-99DA37FFC1DF}"/>
              </a:ext>
            </a:extLst>
          </p:cNvPr>
          <p:cNvSpPr>
            <a:spLocks noGrp="1"/>
          </p:cNvSpPr>
          <p:nvPr>
            <p:ph type="dt" sz="half" idx="10"/>
          </p:nvPr>
        </p:nvSpPr>
        <p:spPr/>
        <p:txBody>
          <a:bodyPr/>
          <a:lstStyle/>
          <a:p>
            <a:r>
              <a:rPr lang="en-US"/>
              <a:t>Decr 11, 2024</a:t>
            </a:r>
          </a:p>
        </p:txBody>
      </p:sp>
      <p:sp>
        <p:nvSpPr>
          <p:cNvPr id="9" name="Footer Placeholder 8">
            <a:extLst>
              <a:ext uri="{FF2B5EF4-FFF2-40B4-BE49-F238E27FC236}">
                <a16:creationId xmlns:a16="http://schemas.microsoft.com/office/drawing/2014/main" id="{53D88E8C-D9BD-6D94-91F2-6C410EBAD68F}"/>
              </a:ext>
            </a:extLst>
          </p:cNvPr>
          <p:cNvSpPr>
            <a:spLocks noGrp="1"/>
          </p:cNvSpPr>
          <p:nvPr>
            <p:ph type="ftr" sz="quarter" idx="11"/>
          </p:nvPr>
        </p:nvSpPr>
        <p:spPr/>
        <p:txBody>
          <a:bodyPr/>
          <a:lstStyle/>
          <a:p>
            <a:r>
              <a:rPr lang="en-US"/>
              <a:t>SIRC of ICAI</a:t>
            </a:r>
          </a:p>
        </p:txBody>
      </p:sp>
      <p:sp>
        <p:nvSpPr>
          <p:cNvPr id="10" name="Slide Number Placeholder 9">
            <a:extLst>
              <a:ext uri="{FF2B5EF4-FFF2-40B4-BE49-F238E27FC236}">
                <a16:creationId xmlns:a16="http://schemas.microsoft.com/office/drawing/2014/main" id="{230120CB-39DB-5F8A-CD9D-C4868DB1DF53}"/>
              </a:ext>
            </a:extLst>
          </p:cNvPr>
          <p:cNvSpPr>
            <a:spLocks noGrp="1"/>
          </p:cNvSpPr>
          <p:nvPr>
            <p:ph type="sldNum" sz="quarter" idx="12"/>
          </p:nvPr>
        </p:nvSpPr>
        <p:spPr/>
        <p:txBody>
          <a:bodyPr/>
          <a:lstStyle/>
          <a:p>
            <a:fld id="{C01389E6-C847-4AD0-B56D-D205B2EAB1EE}" type="slidenum">
              <a:rPr lang="en-US" smtClean="0"/>
              <a:t>62</a:t>
            </a:fld>
            <a:endParaRPr lang="en-US"/>
          </a:p>
        </p:txBody>
      </p:sp>
    </p:spTree>
    <p:extLst>
      <p:ext uri="{BB962C8B-B14F-4D97-AF65-F5344CB8AC3E}">
        <p14:creationId xmlns:p14="http://schemas.microsoft.com/office/powerpoint/2010/main" val="14641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rPr>
              <a:t>Few Recent Cases – contd.</a:t>
            </a:r>
            <a:endParaRPr lang="en-IN" sz="3200">
              <a:solidFill>
                <a:schemeClr val="bg1"/>
              </a:solidFill>
            </a:endParaRPr>
          </a:p>
        </p:txBody>
      </p:sp>
      <p:sp>
        <p:nvSpPr>
          <p:cNvPr id="3" name="Content Placeholder 2">
            <a:extLst>
              <a:ext uri="{FF2B5EF4-FFF2-40B4-BE49-F238E27FC236}">
                <a16:creationId xmlns:a16="http://schemas.microsoft.com/office/drawing/2014/main" id="{AD1A1C00-9C2C-4DDE-B6EC-411C372DEB65}"/>
              </a:ext>
            </a:extLst>
          </p:cNvPr>
          <p:cNvSpPr>
            <a:spLocks noGrp="1"/>
          </p:cNvSpPr>
          <p:nvPr>
            <p:ph idx="1"/>
          </p:nvPr>
        </p:nvSpPr>
        <p:spPr>
          <a:xfrm>
            <a:off x="4368182" y="351629"/>
            <a:ext cx="7300999" cy="6154742"/>
          </a:xfrm>
        </p:spPr>
        <p:txBody>
          <a:bodyPr>
            <a:normAutofit/>
          </a:bodyPr>
          <a:lstStyle/>
          <a:p>
            <a:r>
              <a:rPr lang="en-US" dirty="0"/>
              <a:t>Member Certified Balance Sheet with wrong figures </a:t>
            </a:r>
          </a:p>
          <a:p>
            <a:pPr lvl="1"/>
            <a:r>
              <a:rPr lang="en-US" dirty="0"/>
              <a:t>Complaint by CBI on account of Corporate Fraud</a:t>
            </a:r>
          </a:p>
          <a:p>
            <a:pPr lvl="2"/>
            <a:r>
              <a:rPr lang="en-US" sz="2400" dirty="0"/>
              <a:t>Inflated Debtors &amp; Assets</a:t>
            </a:r>
          </a:p>
          <a:p>
            <a:pPr lvl="2"/>
            <a:r>
              <a:rPr lang="en-US" sz="2400" dirty="0"/>
              <a:t>Collusion with the management creating Loss to banks &amp; FIs</a:t>
            </a:r>
          </a:p>
          <a:p>
            <a:pPr lvl="1"/>
            <a:r>
              <a:rPr lang="en-US" b="1" dirty="0"/>
              <a:t>Dual Accounts purportedly maintained by the Client</a:t>
            </a:r>
          </a:p>
          <a:p>
            <a:pPr lvl="1"/>
            <a:r>
              <a:rPr lang="en-US" dirty="0"/>
              <a:t>Auditor verified the records but sampling not sufficient</a:t>
            </a:r>
            <a:endParaRPr lang="en-US" b="1" dirty="0"/>
          </a:p>
          <a:p>
            <a:pPr lvl="1"/>
            <a:r>
              <a:rPr lang="en-US" b="1" dirty="0"/>
              <a:t>Documentation not sufficient to prove diligence</a:t>
            </a:r>
          </a:p>
          <a:p>
            <a:pPr lvl="1"/>
            <a:r>
              <a:rPr lang="en-US" dirty="0"/>
              <a:t>Dependence on Internal audit not fully sufficient</a:t>
            </a:r>
          </a:p>
          <a:p>
            <a:pPr lvl="1"/>
            <a:r>
              <a:rPr lang="en-US" dirty="0"/>
              <a:t>Statutory auditor should exercise due diligence/document the same concurrently during audit.</a:t>
            </a:r>
          </a:p>
        </p:txBody>
      </p:sp>
      <p:sp>
        <p:nvSpPr>
          <p:cNvPr id="7" name="Date Placeholder 6">
            <a:extLst>
              <a:ext uri="{FF2B5EF4-FFF2-40B4-BE49-F238E27FC236}">
                <a16:creationId xmlns:a16="http://schemas.microsoft.com/office/drawing/2014/main" id="{80AA3DD0-56D8-5232-7004-D9DBD288FAE4}"/>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BF64A177-89CE-EF07-F712-38568EE5C790}"/>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EC681D9B-3302-AB96-5D49-4A8FC2DE5470}"/>
              </a:ext>
            </a:extLst>
          </p:cNvPr>
          <p:cNvSpPr>
            <a:spLocks noGrp="1"/>
          </p:cNvSpPr>
          <p:nvPr>
            <p:ph type="sldNum" sz="quarter" idx="12"/>
          </p:nvPr>
        </p:nvSpPr>
        <p:spPr/>
        <p:txBody>
          <a:bodyPr/>
          <a:lstStyle/>
          <a:p>
            <a:fld id="{C01389E6-C847-4AD0-B56D-D205B2EAB1EE}" type="slidenum">
              <a:rPr lang="en-US" smtClean="0"/>
              <a:t>63</a:t>
            </a:fld>
            <a:endParaRPr lang="en-US"/>
          </a:p>
        </p:txBody>
      </p:sp>
    </p:spTree>
    <p:extLst>
      <p:ext uri="{BB962C8B-B14F-4D97-AF65-F5344CB8AC3E}">
        <p14:creationId xmlns:p14="http://schemas.microsoft.com/office/powerpoint/2010/main" val="380106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0E8E-5F53-4D11-96E5-3F923939CB8A}"/>
              </a:ext>
            </a:extLst>
          </p:cNvPr>
          <p:cNvSpPr>
            <a:spLocks noGrp="1"/>
          </p:cNvSpPr>
          <p:nvPr>
            <p:ph type="title"/>
          </p:nvPr>
        </p:nvSpPr>
        <p:spPr>
          <a:xfrm>
            <a:off x="975360" y="406400"/>
            <a:ext cx="10241280" cy="828040"/>
          </a:xfrm>
        </p:spPr>
        <p:txBody>
          <a:bodyPr/>
          <a:lstStyle/>
          <a:p>
            <a:r>
              <a:rPr lang="en-US" dirty="0"/>
              <a:t>Take Home Message</a:t>
            </a:r>
            <a:endParaRPr lang="en-IN" dirty="0"/>
          </a:p>
        </p:txBody>
      </p:sp>
      <p:graphicFrame>
        <p:nvGraphicFramePr>
          <p:cNvPr id="8" name="Content Placeholder 2">
            <a:extLst>
              <a:ext uri="{FF2B5EF4-FFF2-40B4-BE49-F238E27FC236}">
                <a16:creationId xmlns:a16="http://schemas.microsoft.com/office/drawing/2014/main" id="{E7ADDC3D-7341-A35C-AD69-951AA8591AAC}"/>
              </a:ext>
            </a:extLst>
          </p:cNvPr>
          <p:cNvGraphicFramePr>
            <a:graphicFrameLocks noGrp="1"/>
          </p:cNvGraphicFramePr>
          <p:nvPr>
            <p:ph idx="1"/>
            <p:extLst>
              <p:ext uri="{D42A27DB-BD31-4B8C-83A1-F6EECF244321}">
                <p14:modId xmlns:p14="http://schemas.microsoft.com/office/powerpoint/2010/main" val="1040691596"/>
              </p:ext>
            </p:extLst>
          </p:nvPr>
        </p:nvGraphicFramePr>
        <p:xfrm>
          <a:off x="775855" y="1708727"/>
          <a:ext cx="10837025" cy="4362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D2234CD-9791-C0A1-D731-23E91D10B9DA}"/>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50543C2D-3BDE-52A7-93E1-1EA96E9AB38A}"/>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255AEF72-C177-8AB2-BC1F-D8CD2EA73F60}"/>
              </a:ext>
            </a:extLst>
          </p:cNvPr>
          <p:cNvSpPr>
            <a:spLocks noGrp="1"/>
          </p:cNvSpPr>
          <p:nvPr>
            <p:ph type="sldNum" sz="quarter" idx="12"/>
          </p:nvPr>
        </p:nvSpPr>
        <p:spPr/>
        <p:txBody>
          <a:bodyPr/>
          <a:lstStyle/>
          <a:p>
            <a:fld id="{C01389E6-C847-4AD0-B56D-D205B2EAB1EE}" type="slidenum">
              <a:rPr lang="en-US" smtClean="0"/>
              <a:t>64</a:t>
            </a:fld>
            <a:endParaRPr lang="en-US"/>
          </a:p>
        </p:txBody>
      </p:sp>
    </p:spTree>
    <p:extLst>
      <p:ext uri="{BB962C8B-B14F-4D97-AF65-F5344CB8AC3E}">
        <p14:creationId xmlns:p14="http://schemas.microsoft.com/office/powerpoint/2010/main" val="20791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2261216C-08A5-46D9-B7E0-BA4076801DA9}"/>
              </a:ext>
            </a:extLst>
          </p:cNvPr>
          <p:cNvSpPr txBox="1">
            <a:spLocks/>
          </p:cNvSpPr>
          <p:nvPr/>
        </p:nvSpPr>
        <p:spPr>
          <a:xfrm>
            <a:off x="240145" y="64944"/>
            <a:ext cx="11767129" cy="600074"/>
          </a:xfrm>
          <a:prstGeom prst="rect">
            <a:avLst/>
          </a:prstGeom>
        </p:spPr>
        <p:txBody>
          <a:bodyPr vert="horz" lIns="0" tIns="0" rIns="0" bIns="0" rtlCol="0" anchor="b">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defTabSz="914400">
              <a:lnSpc>
                <a:spcPct val="90000"/>
              </a:lnSpc>
              <a:spcBef>
                <a:spcPct val="0"/>
              </a:spcBef>
              <a:spcAft>
                <a:spcPts val="600"/>
              </a:spcAft>
              <a:buNone/>
            </a:pPr>
            <a:r>
              <a:rPr lang="en-US" sz="1500" b="1" cap="all" spc="700" dirty="0">
                <a:latin typeface="+mj-lt"/>
                <a:ea typeface="+mj-ea"/>
                <a:cs typeface="+mj-cs"/>
              </a:rPr>
              <a:t>Due care while issuing certificates </a:t>
            </a:r>
          </a:p>
          <a:p>
            <a:pPr marL="0" indent="0" defTabSz="914400">
              <a:lnSpc>
                <a:spcPct val="90000"/>
              </a:lnSpc>
              <a:spcBef>
                <a:spcPct val="0"/>
              </a:spcBef>
              <a:spcAft>
                <a:spcPts val="600"/>
              </a:spcAft>
              <a:buNone/>
            </a:pPr>
            <a:r>
              <a:rPr lang="en-US" sz="1500" b="1" cap="all" spc="700" dirty="0">
                <a:latin typeface="+mj-lt"/>
                <a:ea typeface="+mj-ea"/>
                <a:cs typeface="+mj-cs"/>
              </a:rPr>
              <a:t>Refer  Certifications-Guidance Note by ICAI &amp; SA 805</a:t>
            </a:r>
          </a:p>
        </p:txBody>
      </p:sp>
      <p:sp>
        <p:nvSpPr>
          <p:cNvPr id="3" name="Title 1">
            <a:extLst>
              <a:ext uri="{FF2B5EF4-FFF2-40B4-BE49-F238E27FC236}">
                <a16:creationId xmlns:a16="http://schemas.microsoft.com/office/drawing/2014/main" id="{E1439929-48C1-4840-9751-C6034E638953}"/>
              </a:ext>
            </a:extLst>
          </p:cNvPr>
          <p:cNvSpPr txBox="1">
            <a:spLocks/>
          </p:cNvSpPr>
          <p:nvPr/>
        </p:nvSpPr>
        <p:spPr>
          <a:xfrm>
            <a:off x="240145" y="748435"/>
            <a:ext cx="11767129" cy="5485972"/>
          </a:xfrm>
          <a:prstGeom prst="rect">
            <a:avLst/>
          </a:prstGeom>
        </p:spPr>
        <p:txBody>
          <a:bodyPr vert="horz" lIns="0" tIns="0" rIns="0" bIns="0" rtlCol="0">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indent="-228600" defTabSz="914400">
              <a:lnSpc>
                <a:spcPct val="110000"/>
              </a:lnSpc>
              <a:spcAft>
                <a:spcPts val="600"/>
              </a:spcAft>
              <a:buFont typeface="Arial" panose="020B0604020202020204" pitchFamily="34" charset="0"/>
              <a:buChar char="•"/>
            </a:pPr>
            <a:r>
              <a:rPr lang="en-US" sz="1400" b="1" dirty="0">
                <a:latin typeface="+mn-lt"/>
                <a:ea typeface="+mn-ea"/>
                <a:cs typeface="+mn-cs"/>
              </a:rPr>
              <a:t>  </a:t>
            </a:r>
            <a:r>
              <a:rPr lang="en-US" sz="2000" b="1" dirty="0">
                <a:latin typeface="+mn-lt"/>
                <a:ea typeface="+mn-ea"/>
                <a:cs typeface="+mn-cs"/>
              </a:rPr>
              <a:t>Critical Certificates issued by CAs</a:t>
            </a: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Certificates on the support of financial books of accounts and annual FS such as- Capital contribution, Gross t/o,  S. Debtors   &amp; closing stock, statutory liabilities etc.</a:t>
            </a:r>
            <a:br>
              <a:rPr lang="en-US" sz="2000" dirty="0">
                <a:latin typeface="+mn-lt"/>
                <a:ea typeface="+mn-ea"/>
                <a:cs typeface="+mn-cs"/>
              </a:rPr>
            </a:br>
            <a:endParaRPr lang="en-US" sz="2000" dirty="0">
              <a:latin typeface="+mn-lt"/>
              <a:ea typeface="+mn-ea"/>
              <a:cs typeface="+mn-cs"/>
            </a:endParaRP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Certificates for foreign remittance outside India in form 15CB</a:t>
            </a:r>
            <a:br>
              <a:rPr lang="en-US" sz="2000" dirty="0">
                <a:latin typeface="+mn-lt"/>
                <a:ea typeface="+mn-ea"/>
                <a:cs typeface="+mn-cs"/>
              </a:rPr>
            </a:br>
            <a:endParaRPr lang="en-US" sz="2000" dirty="0">
              <a:latin typeface="+mn-lt"/>
              <a:ea typeface="+mn-ea"/>
              <a:cs typeface="+mn-cs"/>
            </a:endParaRP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Certification of Documents for Registration of Charges</a:t>
            </a:r>
            <a:br>
              <a:rPr lang="en-US" sz="2000" dirty="0">
                <a:latin typeface="+mn-lt"/>
                <a:ea typeface="+mn-ea"/>
                <a:cs typeface="+mn-cs"/>
              </a:rPr>
            </a:br>
            <a:endParaRPr lang="en-US" sz="2000" dirty="0">
              <a:latin typeface="+mn-lt"/>
              <a:ea typeface="+mn-ea"/>
              <a:cs typeface="+mn-cs"/>
            </a:endParaRP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Various Certificates needed by the Companies Planning for IPO</a:t>
            </a:r>
            <a:br>
              <a:rPr lang="en-US" sz="2000" dirty="0">
                <a:latin typeface="+mn-lt"/>
                <a:ea typeface="+mn-ea"/>
                <a:cs typeface="+mn-cs"/>
              </a:rPr>
            </a:br>
            <a:endParaRPr lang="en-US" sz="2000" dirty="0">
              <a:latin typeface="+mn-lt"/>
              <a:ea typeface="+mn-ea"/>
              <a:cs typeface="+mn-cs"/>
            </a:endParaRP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Certification under Exchange Control legislation for imports, remittances, ECB, </a:t>
            </a:r>
            <a:r>
              <a:rPr lang="en-US" sz="2000" dirty="0" err="1">
                <a:latin typeface="+mn-lt"/>
                <a:ea typeface="+mn-ea"/>
                <a:cs typeface="+mn-cs"/>
              </a:rPr>
              <a:t>DGFT,etc</a:t>
            </a:r>
            <a:r>
              <a:rPr lang="en-US" sz="2000" dirty="0">
                <a:latin typeface="+mn-lt"/>
                <a:ea typeface="+mn-ea"/>
                <a:cs typeface="+mn-cs"/>
              </a:rPr>
              <a:t>.</a:t>
            </a:r>
            <a:br>
              <a:rPr lang="en-US" sz="2000" dirty="0">
                <a:latin typeface="+mn-lt"/>
                <a:ea typeface="+mn-ea"/>
                <a:cs typeface="+mn-cs"/>
              </a:rPr>
            </a:br>
            <a:endParaRPr lang="en-US" sz="2000" dirty="0">
              <a:latin typeface="+mn-lt"/>
              <a:ea typeface="+mn-ea"/>
              <a:cs typeface="+mn-cs"/>
            </a:endParaRPr>
          </a:p>
          <a:p>
            <a:pPr marL="342900" indent="-228600" defTabSz="914400">
              <a:lnSpc>
                <a:spcPct val="110000"/>
              </a:lnSpc>
              <a:spcAft>
                <a:spcPts val="600"/>
              </a:spcAft>
              <a:buFont typeface="Arial" panose="020B0604020202020204" pitchFamily="34" charset="0"/>
              <a:buChar char="•"/>
            </a:pPr>
            <a:r>
              <a:rPr lang="en-US" sz="2000" dirty="0">
                <a:latin typeface="+mn-lt"/>
                <a:ea typeface="+mn-ea"/>
                <a:cs typeface="+mn-cs"/>
              </a:rPr>
              <a:t>Certification for claim of refund under GST Act and other Indirect Taxes</a:t>
            </a:r>
            <a:br>
              <a:rPr lang="en-US" sz="2000" dirty="0">
                <a:latin typeface="+mn-lt"/>
                <a:ea typeface="+mn-ea"/>
                <a:cs typeface="+mn-cs"/>
              </a:rPr>
            </a:br>
            <a:r>
              <a:rPr lang="en-US" sz="2000" dirty="0">
                <a:latin typeface="+mn-lt"/>
                <a:ea typeface="+mn-ea"/>
                <a:cs typeface="+mn-cs"/>
              </a:rPr>
              <a:t>Certification of Fair Values of Shares of Company for the scope of merger/de-merger, Buy Back, Allotment of further shares and transfer of shares from resident to non-resident</a:t>
            </a:r>
            <a:r>
              <a:rPr lang="en-US" sz="1800" dirty="0">
                <a:latin typeface="+mn-lt"/>
                <a:ea typeface="+mn-ea"/>
                <a:cs typeface="+mn-cs"/>
              </a:rPr>
              <a:t/>
            </a:r>
            <a:br>
              <a:rPr lang="en-US" sz="1800" dirty="0">
                <a:latin typeface="+mn-lt"/>
                <a:ea typeface="+mn-ea"/>
                <a:cs typeface="+mn-cs"/>
              </a:rPr>
            </a:br>
            <a:endParaRPr lang="en-US" sz="1800" dirty="0">
              <a:latin typeface="+mn-lt"/>
              <a:ea typeface="+mn-ea"/>
              <a:cs typeface="+mn-cs"/>
            </a:endParaRPr>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C8694698-AAD1-B62F-47D8-6F4FC822C9DC}"/>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025496DD-78B6-5ADB-3CC8-AC43E1857566}"/>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BA2AF7B3-B6B3-9BDC-E16B-87506D3243A5}"/>
              </a:ext>
            </a:extLst>
          </p:cNvPr>
          <p:cNvSpPr>
            <a:spLocks noGrp="1"/>
          </p:cNvSpPr>
          <p:nvPr>
            <p:ph type="sldNum" sz="quarter" idx="12"/>
          </p:nvPr>
        </p:nvSpPr>
        <p:spPr/>
        <p:txBody>
          <a:bodyPr/>
          <a:lstStyle/>
          <a:p>
            <a:fld id="{C01389E6-C847-4AD0-B56D-D205B2EAB1EE}" type="slidenum">
              <a:rPr lang="en-US" smtClean="0"/>
              <a:t>65</a:t>
            </a:fld>
            <a:endParaRPr lang="en-US"/>
          </a:p>
        </p:txBody>
      </p:sp>
    </p:spTree>
    <p:extLst>
      <p:ext uri="{BB962C8B-B14F-4D97-AF65-F5344CB8AC3E}">
        <p14:creationId xmlns:p14="http://schemas.microsoft.com/office/powerpoint/2010/main" val="28190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439929-48C1-4840-9751-C6034E638953}"/>
              </a:ext>
            </a:extLst>
          </p:cNvPr>
          <p:cNvSpPr txBox="1">
            <a:spLocks/>
          </p:cNvSpPr>
          <p:nvPr/>
        </p:nvSpPr>
        <p:spPr>
          <a:xfrm>
            <a:off x="228600" y="476672"/>
            <a:ext cx="11658600" cy="6152728"/>
          </a:xfrm>
          <a:prstGeom prst="rect">
            <a:avLst/>
          </a:prstGeom>
        </p:spPr>
        <p:txBody>
          <a:bodyPr>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2200" b="1" dirty="0">
                <a:solidFill>
                  <a:schemeClr val="tx2"/>
                </a:solidFill>
                <a:latin typeface="Bahnschrift Condensed" panose="020B0502040204020203" pitchFamily="34" charset="0"/>
                <a:cs typeface="Arial" panose="020B0604020202020204" pitchFamily="34" charset="0"/>
              </a:rPr>
              <a:t>  Critical Certificates issued by Cas – Contd.</a:t>
            </a:r>
            <a:br>
              <a:rPr lang="en-US" sz="2200" b="1" dirty="0">
                <a:solidFill>
                  <a:schemeClr val="tx2"/>
                </a:solidFill>
                <a:latin typeface="Bahnschrift Condensed" panose="020B0502040204020203" pitchFamily="34" charset="0"/>
                <a:cs typeface="Arial" panose="020B0604020202020204" pitchFamily="34" charset="0"/>
              </a:rPr>
            </a:br>
            <a:endParaRPr lang="en-US" sz="2200" b="1" dirty="0">
              <a:solidFill>
                <a:schemeClr val="tx2"/>
              </a:solidFill>
              <a:latin typeface="Bahnschrift Condensed" panose="020B0502040204020203" pitchFamily="34" charset="0"/>
              <a:cs typeface="Arial" panose="020B0604020202020204"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Certificates on the grounds of statutory records being maintained under Indian Companies Act, 2013 and other applicable laws.</a:t>
            </a:r>
          </a:p>
          <a:p>
            <a:endParaRPr lang="en-US" sz="2200" dirty="0">
              <a:latin typeface="Bahnschrift Condensed" panose="020B0502040204020203"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Certification for Export Incentives and other benefits</a:t>
            </a:r>
            <a:r>
              <a:rPr lang="en-IN" sz="2200" dirty="0">
                <a:latin typeface="Bahnschrift Condensed" panose="020B0502040204020203" pitchFamily="34" charset="0"/>
              </a:rPr>
              <a:t/>
            </a:r>
            <a:br>
              <a:rPr lang="en-IN" sz="2200" dirty="0">
                <a:latin typeface="Bahnschrift Condensed" panose="020B0502040204020203" pitchFamily="34" charset="0"/>
              </a:rPr>
            </a:br>
            <a:endParaRPr lang="en-IN" sz="2200" dirty="0">
              <a:latin typeface="Bahnschrift Condensed" panose="020B0502040204020203"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Certification of Arms length price u/ 92 of the income Tax Act, 1961.</a:t>
            </a:r>
            <a:r>
              <a:rPr lang="en-IN" sz="2200" dirty="0">
                <a:latin typeface="Bahnschrift Condensed" panose="020B0502040204020203" pitchFamily="34" charset="0"/>
              </a:rPr>
              <a:t/>
            </a:r>
            <a:br>
              <a:rPr lang="en-IN" sz="2200" dirty="0">
                <a:latin typeface="Bahnschrift Condensed" panose="020B0502040204020203" pitchFamily="34" charset="0"/>
              </a:rPr>
            </a:br>
            <a:endParaRPr lang="en-IN" sz="2200" dirty="0">
              <a:latin typeface="Bahnschrift Condensed" panose="020B0502040204020203"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Utilization certificates of various grants being discharge by Govt. of India to NGO’s, Statutory Bodies, Autonomous Bodies, and charitable organizations.</a:t>
            </a:r>
            <a:r>
              <a:rPr lang="en-IN" sz="2200" dirty="0">
                <a:latin typeface="Bahnschrift Condensed" panose="020B0502040204020203" pitchFamily="34" charset="0"/>
              </a:rPr>
              <a:t/>
            </a:r>
            <a:br>
              <a:rPr lang="en-IN" sz="2200" dirty="0">
                <a:latin typeface="Bahnschrift Condensed" panose="020B0502040204020203" pitchFamily="34" charset="0"/>
              </a:rPr>
            </a:br>
            <a:endParaRPr lang="en-IN" sz="2200" dirty="0">
              <a:latin typeface="Bahnschrift Condensed" panose="020B0502040204020203"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Certificates for claiming various deductions &amp; exemption under various rules &amp; regulation.</a:t>
            </a:r>
            <a:r>
              <a:rPr lang="en-IN" sz="2200" dirty="0">
                <a:latin typeface="Bahnschrift Condensed" panose="020B0502040204020203" pitchFamily="34" charset="0"/>
              </a:rPr>
              <a:t/>
            </a:r>
            <a:br>
              <a:rPr lang="en-IN" sz="2200" dirty="0">
                <a:latin typeface="Bahnschrift Condensed" panose="020B0502040204020203" pitchFamily="34" charset="0"/>
              </a:rPr>
            </a:br>
            <a:endParaRPr lang="en-IN" sz="2200" dirty="0">
              <a:latin typeface="Bahnschrift Condensed" panose="020B0502040204020203" pitchFamily="34" charset="0"/>
            </a:endParaRPr>
          </a:p>
          <a:p>
            <a:pPr marL="342900" indent="-342900">
              <a:buFont typeface="Wingdings" panose="05000000000000000000" pitchFamily="2" charset="2"/>
              <a:buChar char="ü"/>
            </a:pPr>
            <a:r>
              <a:rPr lang="en-US" sz="2200" dirty="0">
                <a:latin typeface="Bahnschrift Condensed" panose="020B0502040204020203" pitchFamily="34" charset="0"/>
              </a:rPr>
              <a:t>Certification under the Income-Tax laws for various deductions and provisions, such as MAT, EOU, etc.</a:t>
            </a:r>
            <a:r>
              <a:rPr lang="en-IN" sz="2200" dirty="0">
                <a:latin typeface="Bahnschrift Condensed" panose="020B0502040204020203" pitchFamily="34" charset="0"/>
              </a:rPr>
              <a:t/>
            </a:r>
            <a:br>
              <a:rPr lang="en-IN" sz="2200" dirty="0">
                <a:latin typeface="Bahnschrift Condensed" panose="020B0502040204020203" pitchFamily="34" charset="0"/>
              </a:rPr>
            </a:br>
            <a:endParaRPr lang="en-IN" sz="2200" dirty="0">
              <a:latin typeface="Bahnschrift Condensed" panose="020B0502040204020203" pitchFamily="34" charset="0"/>
            </a:endParaRPr>
          </a:p>
          <a:p>
            <a:endParaRPr lang="en-US" sz="2200" b="1" dirty="0">
              <a:solidFill>
                <a:schemeClr val="tx2"/>
              </a:solidFill>
              <a:latin typeface="Bahnschrift Condensed" panose="020B0502040204020203" pitchFamily="34" charset="0"/>
              <a:cs typeface="Arial" panose="020B0604020202020204" pitchFamily="34" charset="0"/>
            </a:endParaRPr>
          </a:p>
          <a:p>
            <a:r>
              <a:rPr lang="en-US" sz="2200" b="1" dirty="0">
                <a:solidFill>
                  <a:schemeClr val="tx2"/>
                </a:solidFill>
                <a:latin typeface="Bahnschrift Condensed" panose="020B0502040204020203" pitchFamily="34" charset="0"/>
                <a:cs typeface="Arial" panose="020B0604020202020204" pitchFamily="34" charset="0"/>
              </a:rPr>
              <a:t/>
            </a:r>
            <a:br>
              <a:rPr lang="en-US" sz="2200" b="1" dirty="0">
                <a:solidFill>
                  <a:schemeClr val="tx2"/>
                </a:solidFill>
                <a:latin typeface="Bahnschrift Condensed" panose="020B0502040204020203" pitchFamily="34" charset="0"/>
                <a:cs typeface="Arial" panose="020B0604020202020204" pitchFamily="34" charset="0"/>
              </a:rPr>
            </a:br>
            <a:r>
              <a:rPr lang="en-US" sz="2200" dirty="0">
                <a:latin typeface="Bahnschrift Condensed" panose="020B0502040204020203" pitchFamily="34" charset="0"/>
                <a:cs typeface="Arial" panose="020B0604020202020204" pitchFamily="34" charset="0"/>
              </a:rPr>
              <a:t/>
            </a:r>
            <a:br>
              <a:rPr lang="en-US" sz="2200" dirty="0">
                <a:latin typeface="Bahnschrift Condensed" panose="020B0502040204020203" pitchFamily="34" charset="0"/>
                <a:cs typeface="Arial" panose="020B0604020202020204" pitchFamily="34" charset="0"/>
              </a:rPr>
            </a:br>
            <a:endParaRPr lang="en-US" sz="2200" dirty="0">
              <a:latin typeface="Bahnschrift Condensed" panose="020B0502040204020203" pitchFamily="34" charset="0"/>
            </a:endParaRPr>
          </a:p>
        </p:txBody>
      </p:sp>
      <p:sp>
        <p:nvSpPr>
          <p:cNvPr id="6" name="Date Placeholder 5">
            <a:extLst>
              <a:ext uri="{FF2B5EF4-FFF2-40B4-BE49-F238E27FC236}">
                <a16:creationId xmlns:a16="http://schemas.microsoft.com/office/drawing/2014/main" id="{7959D757-CDAD-882E-DAA3-1492A3F27CAA}"/>
              </a:ext>
            </a:extLst>
          </p:cNvPr>
          <p:cNvSpPr>
            <a:spLocks noGrp="1"/>
          </p:cNvSpPr>
          <p:nvPr>
            <p:ph type="dt" sz="half" idx="10"/>
          </p:nvPr>
        </p:nvSpPr>
        <p:spPr/>
        <p:txBody>
          <a:bodyPr/>
          <a:lstStyle/>
          <a:p>
            <a:r>
              <a:rPr lang="en-US"/>
              <a:t>Decr 11, 2024</a:t>
            </a:r>
          </a:p>
        </p:txBody>
      </p:sp>
      <p:sp>
        <p:nvSpPr>
          <p:cNvPr id="7" name="Footer Placeholder 6">
            <a:extLst>
              <a:ext uri="{FF2B5EF4-FFF2-40B4-BE49-F238E27FC236}">
                <a16:creationId xmlns:a16="http://schemas.microsoft.com/office/drawing/2014/main" id="{A153AF66-01B4-25E3-AC4E-62193044D072}"/>
              </a:ext>
            </a:extLst>
          </p:cNvPr>
          <p:cNvSpPr>
            <a:spLocks noGrp="1"/>
          </p:cNvSpPr>
          <p:nvPr>
            <p:ph type="ftr" sz="quarter" idx="11"/>
          </p:nvPr>
        </p:nvSpPr>
        <p:spPr/>
        <p:txBody>
          <a:bodyPr/>
          <a:lstStyle/>
          <a:p>
            <a:r>
              <a:rPr lang="en-US"/>
              <a:t>SIRC of ICAI</a:t>
            </a:r>
          </a:p>
        </p:txBody>
      </p:sp>
      <p:sp>
        <p:nvSpPr>
          <p:cNvPr id="8" name="Slide Number Placeholder 7">
            <a:extLst>
              <a:ext uri="{FF2B5EF4-FFF2-40B4-BE49-F238E27FC236}">
                <a16:creationId xmlns:a16="http://schemas.microsoft.com/office/drawing/2014/main" id="{37406DE3-DA02-3A3E-D359-A2FC33E443A2}"/>
              </a:ext>
            </a:extLst>
          </p:cNvPr>
          <p:cNvSpPr>
            <a:spLocks noGrp="1"/>
          </p:cNvSpPr>
          <p:nvPr>
            <p:ph type="sldNum" sz="quarter" idx="12"/>
          </p:nvPr>
        </p:nvSpPr>
        <p:spPr/>
        <p:txBody>
          <a:bodyPr/>
          <a:lstStyle/>
          <a:p>
            <a:fld id="{C01389E6-C847-4AD0-B56D-D205B2EAB1EE}" type="slidenum">
              <a:rPr lang="en-US" smtClean="0"/>
              <a:t>66</a:t>
            </a:fld>
            <a:endParaRPr lang="en-US"/>
          </a:p>
        </p:txBody>
      </p:sp>
    </p:spTree>
    <p:extLst>
      <p:ext uri="{BB962C8B-B14F-4D97-AF65-F5344CB8AC3E}">
        <p14:creationId xmlns:p14="http://schemas.microsoft.com/office/powerpoint/2010/main" val="316099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9A054A4-D9BE-4A40-82F7-8F66EC2FBE21}"/>
              </a:ext>
            </a:extLst>
          </p:cNvPr>
          <p:cNvSpPr>
            <a:spLocks noGrp="1"/>
          </p:cNvSpPr>
          <p:nvPr>
            <p:ph type="title"/>
          </p:nvPr>
        </p:nvSpPr>
        <p:spPr>
          <a:xfrm>
            <a:off x="387927" y="1028701"/>
            <a:ext cx="3248863" cy="3020785"/>
          </a:xfrm>
        </p:spPr>
        <p:txBody>
          <a:bodyPr>
            <a:normAutofit/>
          </a:bodyPr>
          <a:lstStyle/>
          <a:p>
            <a:pPr algn="r"/>
            <a:r>
              <a:rPr lang="en-IN" sz="3200">
                <a:solidFill>
                  <a:schemeClr val="bg1"/>
                </a:solidFill>
                <a:latin typeface="Bahnschrift" panose="020B0502040204020203" pitchFamily="34" charset="0"/>
              </a:rPr>
              <a:t>One Final Word …..</a:t>
            </a:r>
          </a:p>
        </p:txBody>
      </p:sp>
      <p:sp>
        <p:nvSpPr>
          <p:cNvPr id="3" name="Content Placeholder 2">
            <a:extLst>
              <a:ext uri="{FF2B5EF4-FFF2-40B4-BE49-F238E27FC236}">
                <a16:creationId xmlns:a16="http://schemas.microsoft.com/office/drawing/2014/main" id="{06BA0850-743C-4613-82A9-E90C8B931D7C}"/>
              </a:ext>
            </a:extLst>
          </p:cNvPr>
          <p:cNvSpPr>
            <a:spLocks noGrp="1"/>
          </p:cNvSpPr>
          <p:nvPr>
            <p:ph idx="1"/>
          </p:nvPr>
        </p:nvSpPr>
        <p:spPr>
          <a:xfrm>
            <a:off x="4777409" y="1028702"/>
            <a:ext cx="6273972" cy="4843462"/>
          </a:xfrm>
        </p:spPr>
        <p:txBody>
          <a:bodyPr>
            <a:normAutofit/>
          </a:bodyPr>
          <a:lstStyle/>
          <a:p>
            <a:pPr marL="0" indent="0">
              <a:buNone/>
            </a:pPr>
            <a:r>
              <a:rPr lang="en-IN" sz="1800">
                <a:latin typeface="Bahnschrift" panose="020B0502040204020203" pitchFamily="34" charset="0"/>
              </a:rPr>
              <a:t>When not permitted …..</a:t>
            </a:r>
          </a:p>
          <a:p>
            <a:pPr marL="0" indent="0">
              <a:buNone/>
            </a:pPr>
            <a:r>
              <a:rPr lang="en-US" sz="1800" b="1">
                <a:latin typeface="Bahnschrift" panose="020B0502040204020203" pitchFamily="34" charset="0"/>
              </a:rPr>
              <a:t>Do not accept / undertake</a:t>
            </a:r>
            <a:endParaRPr lang="en-US" sz="1800">
              <a:latin typeface="Bahnschrift" panose="020B0502040204020203" pitchFamily="34" charset="0"/>
            </a:endParaRPr>
          </a:p>
          <a:p>
            <a:pPr marL="0" indent="0">
              <a:buNone/>
            </a:pPr>
            <a:endParaRPr lang="en-IN" sz="1800">
              <a:latin typeface="Bahnschrift" panose="020B0502040204020203" pitchFamily="34" charset="0"/>
            </a:endParaRPr>
          </a:p>
          <a:p>
            <a:pPr marL="0" indent="0">
              <a:buNone/>
            </a:pPr>
            <a:r>
              <a:rPr lang="en-IN" sz="1800">
                <a:latin typeface="Bahnschrift" panose="020B0502040204020203" pitchFamily="34" charset="0"/>
              </a:rPr>
              <a:t>When in doubt …..</a:t>
            </a:r>
          </a:p>
          <a:p>
            <a:pPr marL="0" indent="0">
              <a:buNone/>
            </a:pPr>
            <a:r>
              <a:rPr lang="en-US" sz="1800" b="1">
                <a:latin typeface="Bahnschrift" panose="020B0502040204020203" pitchFamily="34" charset="0"/>
              </a:rPr>
              <a:t>Do not accept / undertake </a:t>
            </a:r>
            <a:endParaRPr lang="en-US" sz="1800">
              <a:latin typeface="Bahnschrift" panose="020B0502040204020203" pitchFamily="34" charset="0"/>
            </a:endParaRPr>
          </a:p>
          <a:p>
            <a:pPr marL="0" indent="0">
              <a:buNone/>
            </a:pPr>
            <a:endParaRPr lang="en-US" sz="1800" b="1">
              <a:latin typeface="Bahnschrift" panose="020B0502040204020203" pitchFamily="34" charset="0"/>
            </a:endParaRPr>
          </a:p>
          <a:p>
            <a:pPr marL="0" indent="0">
              <a:buNone/>
            </a:pPr>
            <a:r>
              <a:rPr lang="en-US" sz="1800">
                <a:latin typeface="Bahnschrift" panose="020B0502040204020203" pitchFamily="34" charset="0"/>
              </a:rPr>
              <a:t>When Looks acceptable …..</a:t>
            </a:r>
            <a:endParaRPr lang="en-US" sz="1800" b="1">
              <a:latin typeface="Bahnschrift" panose="020B0502040204020203" pitchFamily="34" charset="0"/>
            </a:endParaRPr>
          </a:p>
          <a:p>
            <a:pPr marL="0" indent="0">
              <a:buNone/>
            </a:pPr>
            <a:r>
              <a:rPr lang="en-US" sz="1800" b="1">
                <a:latin typeface="Bahnschrift" panose="020B0502040204020203" pitchFamily="34" charset="0"/>
              </a:rPr>
              <a:t>Do Accept / undertake ---- With Professional Skepticism !!!</a:t>
            </a:r>
          </a:p>
          <a:p>
            <a:pPr marL="0" indent="0">
              <a:buNone/>
            </a:pPr>
            <a:endParaRPr lang="en-IN" sz="1800" b="1">
              <a:latin typeface="Bahnschrift" panose="020B0502040204020203" pitchFamily="34" charset="0"/>
            </a:endParaRPr>
          </a:p>
          <a:p>
            <a:pPr marL="0" indent="0">
              <a:buNone/>
            </a:pPr>
            <a:endParaRPr lang="en-US" sz="1800">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b="1">
              <a:latin typeface="Bahnschrift" panose="020B0502040204020203" pitchFamily="34" charset="0"/>
            </a:endParaRPr>
          </a:p>
          <a:p>
            <a:pPr marL="0" indent="0">
              <a:buNone/>
            </a:pPr>
            <a:endParaRPr lang="en-IN" sz="1800">
              <a:latin typeface="Bahnschrift" panose="020B0502040204020203" pitchFamily="34" charset="0"/>
            </a:endParaRPr>
          </a:p>
        </p:txBody>
      </p:sp>
      <p:sp>
        <p:nvSpPr>
          <p:cNvPr id="7" name="Date Placeholder 6">
            <a:extLst>
              <a:ext uri="{FF2B5EF4-FFF2-40B4-BE49-F238E27FC236}">
                <a16:creationId xmlns:a16="http://schemas.microsoft.com/office/drawing/2014/main" id="{2D12F1C3-408B-9638-9C84-282F57CCCF59}"/>
              </a:ext>
            </a:extLst>
          </p:cNvPr>
          <p:cNvSpPr>
            <a:spLocks noGrp="1"/>
          </p:cNvSpPr>
          <p:nvPr>
            <p:ph type="dt" sz="half" idx="10"/>
          </p:nvPr>
        </p:nvSpPr>
        <p:spPr/>
        <p:txBody>
          <a:bodyPr/>
          <a:lstStyle/>
          <a:p>
            <a:r>
              <a:rPr lang="en-US"/>
              <a:t>Decr 11, 2024</a:t>
            </a:r>
          </a:p>
        </p:txBody>
      </p:sp>
      <p:sp>
        <p:nvSpPr>
          <p:cNvPr id="8" name="Footer Placeholder 7">
            <a:extLst>
              <a:ext uri="{FF2B5EF4-FFF2-40B4-BE49-F238E27FC236}">
                <a16:creationId xmlns:a16="http://schemas.microsoft.com/office/drawing/2014/main" id="{3E46C5CC-B9FF-108D-66CB-92101DB78DE5}"/>
              </a:ext>
            </a:extLst>
          </p:cNvPr>
          <p:cNvSpPr>
            <a:spLocks noGrp="1"/>
          </p:cNvSpPr>
          <p:nvPr>
            <p:ph type="ftr" sz="quarter" idx="11"/>
          </p:nvPr>
        </p:nvSpPr>
        <p:spPr/>
        <p:txBody>
          <a:bodyPr/>
          <a:lstStyle/>
          <a:p>
            <a:r>
              <a:rPr lang="en-US"/>
              <a:t>SIRC of ICAI</a:t>
            </a:r>
          </a:p>
        </p:txBody>
      </p:sp>
      <p:sp>
        <p:nvSpPr>
          <p:cNvPr id="9" name="Slide Number Placeholder 8">
            <a:extLst>
              <a:ext uri="{FF2B5EF4-FFF2-40B4-BE49-F238E27FC236}">
                <a16:creationId xmlns:a16="http://schemas.microsoft.com/office/drawing/2014/main" id="{FC51AD64-1224-C07F-05D8-7D0DA09CEFF0}"/>
              </a:ext>
            </a:extLst>
          </p:cNvPr>
          <p:cNvSpPr>
            <a:spLocks noGrp="1"/>
          </p:cNvSpPr>
          <p:nvPr>
            <p:ph type="sldNum" sz="quarter" idx="12"/>
          </p:nvPr>
        </p:nvSpPr>
        <p:spPr/>
        <p:txBody>
          <a:bodyPr/>
          <a:lstStyle/>
          <a:p>
            <a:fld id="{C01389E6-C847-4AD0-B56D-D205B2EAB1EE}" type="slidenum">
              <a:rPr lang="en-US" smtClean="0"/>
              <a:t>67</a:t>
            </a:fld>
            <a:endParaRPr lang="en-US"/>
          </a:p>
        </p:txBody>
      </p:sp>
    </p:spTree>
    <p:extLst>
      <p:ext uri="{BB962C8B-B14F-4D97-AF65-F5344CB8AC3E}">
        <p14:creationId xmlns:p14="http://schemas.microsoft.com/office/powerpoint/2010/main" val="244798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83127" y="1200727"/>
            <a:ext cx="11961091" cy="3814618"/>
          </a:xfrm>
        </p:spPr>
        <p:txBody>
          <a:bodyPr>
            <a:normAutofit fontScale="47500" lnSpcReduction="20000"/>
          </a:bodyPr>
          <a:lstStyle/>
          <a:p>
            <a:pPr algn="ctr" eaLnBrk="1" hangingPunct="1"/>
            <a:r>
              <a:rPr lang="en-US" sz="6600" b="1" dirty="0"/>
              <a:t>THANK YOU</a:t>
            </a:r>
          </a:p>
          <a:p>
            <a:pPr algn="ctr" eaLnBrk="1" hangingPunct="1"/>
            <a:r>
              <a:rPr lang="en-US" sz="6600" b="1" dirty="0"/>
              <a:t> </a:t>
            </a:r>
            <a:br>
              <a:rPr lang="en-US" sz="6600" b="1" dirty="0"/>
            </a:br>
            <a:r>
              <a:rPr lang="en-US" sz="6600" b="1" dirty="0" err="1"/>
              <a:t>S.ramesh</a:t>
            </a:r>
            <a:endParaRPr lang="en-US" sz="6600" b="1" dirty="0"/>
          </a:p>
          <a:p>
            <a:pPr algn="ctr" eaLnBrk="1" hangingPunct="1"/>
            <a:endParaRPr lang="en-US" sz="6600" b="1" dirty="0"/>
          </a:p>
          <a:p>
            <a:pPr algn="ctr" eaLnBrk="1" hangingPunct="1"/>
            <a:r>
              <a:rPr lang="en-US" sz="6600" b="1" dirty="0"/>
              <a:t>ramesh@srbr.in</a:t>
            </a:r>
            <a:endParaRPr lang="en-GB" sz="6600" b="1" dirty="0"/>
          </a:p>
        </p:txBody>
      </p:sp>
      <p:sp>
        <p:nvSpPr>
          <p:cNvPr id="2" name="Date Placeholder 1">
            <a:extLst>
              <a:ext uri="{FF2B5EF4-FFF2-40B4-BE49-F238E27FC236}">
                <a16:creationId xmlns:a16="http://schemas.microsoft.com/office/drawing/2014/main" id="{FD76E5AF-04F5-8E91-95FD-F480ADF0F2E0}"/>
              </a:ext>
            </a:extLst>
          </p:cNvPr>
          <p:cNvSpPr>
            <a:spLocks noGrp="1"/>
          </p:cNvSpPr>
          <p:nvPr>
            <p:ph type="dt" sz="half" idx="10"/>
          </p:nvPr>
        </p:nvSpPr>
        <p:spPr/>
        <p:txBody>
          <a:bodyPr/>
          <a:lstStyle/>
          <a:p>
            <a:r>
              <a:rPr lang="en-US"/>
              <a:t>Decr 11, 2024</a:t>
            </a:r>
          </a:p>
        </p:txBody>
      </p:sp>
      <p:sp>
        <p:nvSpPr>
          <p:cNvPr id="3" name="Footer Placeholder 2">
            <a:extLst>
              <a:ext uri="{FF2B5EF4-FFF2-40B4-BE49-F238E27FC236}">
                <a16:creationId xmlns:a16="http://schemas.microsoft.com/office/drawing/2014/main" id="{76EBEBA0-87D7-3AA6-E73A-B18F4C96691D}"/>
              </a:ext>
            </a:extLst>
          </p:cNvPr>
          <p:cNvSpPr>
            <a:spLocks noGrp="1"/>
          </p:cNvSpPr>
          <p:nvPr>
            <p:ph type="ftr" sz="quarter" idx="11"/>
          </p:nvPr>
        </p:nvSpPr>
        <p:spPr/>
        <p:txBody>
          <a:bodyPr/>
          <a:lstStyle/>
          <a:p>
            <a:r>
              <a:rPr lang="en-US"/>
              <a:t>SIRC of ICAI</a:t>
            </a:r>
          </a:p>
        </p:txBody>
      </p:sp>
      <p:sp>
        <p:nvSpPr>
          <p:cNvPr id="4" name="Slide Number Placeholder 3">
            <a:extLst>
              <a:ext uri="{FF2B5EF4-FFF2-40B4-BE49-F238E27FC236}">
                <a16:creationId xmlns:a16="http://schemas.microsoft.com/office/drawing/2014/main" id="{252EFD15-F759-C86F-13F7-0AFAE5D61CEB}"/>
              </a:ext>
            </a:extLst>
          </p:cNvPr>
          <p:cNvSpPr>
            <a:spLocks noGrp="1"/>
          </p:cNvSpPr>
          <p:nvPr>
            <p:ph type="sldNum" sz="quarter" idx="12"/>
          </p:nvPr>
        </p:nvSpPr>
        <p:spPr/>
        <p:txBody>
          <a:bodyPr/>
          <a:lstStyle/>
          <a:p>
            <a:fld id="{C01389E6-C847-4AD0-B56D-D205B2EAB1EE}" type="slidenum">
              <a:rPr lang="en-US" smtClean="0"/>
              <a:t>68</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type="wd">
                                    <p:tmPct val="100000"/>
                                  </p:iterate>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type="wd">
                                    <p:tmPct val="100000"/>
                                  </p:iterate>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p:cTn id="12" dur="1000" fill="hold"/>
                                        <p:tgtEl>
                                          <p:spTgt spid="36867">
                                            <p:txEl>
                                              <p:pRg st="1" end="1"/>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19" presetClass="entr" presetSubtype="10" fill="hold" grpId="0" nodeType="afterEffect">
                                  <p:stCondLst>
                                    <p:cond delay="0"/>
                                  </p:stCondLst>
                                  <p:iterate type="wd">
                                    <p:tmPct val="100000"/>
                                  </p:iterate>
                                  <p:childTnLst>
                                    <p:set>
                                      <p:cBhvr>
                                        <p:cTn id="16" dur="1" fill="hold">
                                          <p:stCondLst>
                                            <p:cond delay="0"/>
                                          </p:stCondLst>
                                        </p:cTn>
                                        <p:tgtEl>
                                          <p:spTgt spid="36867">
                                            <p:txEl>
                                              <p:pRg st="3" end="3"/>
                                            </p:txEl>
                                          </p:spTgt>
                                        </p:tgtEl>
                                        <p:attrNameLst>
                                          <p:attrName>style.visibility</p:attrName>
                                        </p:attrNameLst>
                                      </p:cBhvr>
                                      <p:to>
                                        <p:strVal val="visible"/>
                                      </p:to>
                                    </p:set>
                                    <p:anim calcmode="lin" valueType="num">
                                      <p:cBhvr>
                                        <p:cTn id="17" dur="1000" fill="hold"/>
                                        <p:tgtEl>
                                          <p:spTgt spid="36867">
                                            <p:txEl>
                                              <p:pRg st="3" end="3"/>
                                            </p:txEl>
                                          </p:spTgt>
                                        </p:tgtEl>
                                        <p:attrNameLst>
                                          <p:attrName>ppt_w</p:attrName>
                                        </p:attrNameLst>
                                      </p:cBhvr>
                                      <p:tavLst>
                                        <p:tav tm="0" fmla="#ppt_w*sin(2.5*pi*$)">
                                          <p:val>
                                            <p:fltVal val="0"/>
                                          </p:val>
                                        </p:tav>
                                        <p:tav tm="100000">
                                          <p:val>
                                            <p:fltVal val="1"/>
                                          </p:val>
                                        </p:tav>
                                      </p:tavLst>
                                    </p:anim>
                                    <p:anim calcmode="lin" valueType="num">
                                      <p:cBhvr>
                                        <p:cTn id="18" dur="1000" fill="hold"/>
                                        <p:tgtEl>
                                          <p:spTgt spid="3686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D88A-2336-1ABF-D0E5-771D06197222}"/>
              </a:ext>
            </a:extLst>
          </p:cNvPr>
          <p:cNvSpPr>
            <a:spLocks noGrp="1"/>
          </p:cNvSpPr>
          <p:nvPr>
            <p:ph type="title"/>
          </p:nvPr>
        </p:nvSpPr>
        <p:spPr>
          <a:xfrm>
            <a:off x="323273" y="169164"/>
            <a:ext cx="11499272" cy="617220"/>
          </a:xfrm>
        </p:spPr>
        <p:txBody>
          <a:bodyPr/>
          <a:lstStyle/>
          <a:p>
            <a:pPr algn="ctr"/>
            <a:r>
              <a:rPr lang="en-IN" dirty="0"/>
              <a:t>Why 2 Schedules</a:t>
            </a:r>
          </a:p>
        </p:txBody>
      </p:sp>
      <p:sp>
        <p:nvSpPr>
          <p:cNvPr id="3" name="Content Placeholder 2">
            <a:extLst>
              <a:ext uri="{FF2B5EF4-FFF2-40B4-BE49-F238E27FC236}">
                <a16:creationId xmlns:a16="http://schemas.microsoft.com/office/drawing/2014/main" id="{EC80622D-6B44-C837-F964-E1AAC9C7F692}"/>
              </a:ext>
            </a:extLst>
          </p:cNvPr>
          <p:cNvSpPr>
            <a:spLocks noGrp="1"/>
          </p:cNvSpPr>
          <p:nvPr>
            <p:ph sz="half" idx="1"/>
          </p:nvPr>
        </p:nvSpPr>
        <p:spPr>
          <a:xfrm>
            <a:off x="743527" y="1862882"/>
            <a:ext cx="4846320" cy="3959352"/>
          </a:xfrm>
        </p:spPr>
        <p:txBody>
          <a:bodyPr/>
          <a:lstStyle/>
          <a:p>
            <a:pPr>
              <a:lnSpc>
                <a:spcPct val="107000"/>
              </a:lnSpc>
              <a:spcAft>
                <a:spcPts val="800"/>
              </a:spcAft>
            </a:pPr>
            <a:endParaRPr lang="en-IN" sz="1800" kern="0" dirty="0">
              <a:effectLst/>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endParaRPr lang="en-IN" sz="1800" kern="0" dirty="0">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r>
              <a:rPr lang="en-IN" sz="1800" kern="0" dirty="0">
                <a:effectLst/>
                <a:latin typeface="Verdana" panose="020B0604030504040204" pitchFamily="34" charset="0"/>
                <a:ea typeface="Aptos" panose="020B0004020202020204" pitchFamily="34" charset="0"/>
                <a:cs typeface="Verdana" panose="020B0604030504040204" pitchFamily="34" charset="0"/>
              </a:rPr>
              <a:t>Where the </a:t>
            </a:r>
            <a:r>
              <a:rPr lang="en-IN" sz="1800" b="1" kern="0" dirty="0">
                <a:effectLst/>
                <a:latin typeface="Verdana" panose="020B0604030504040204" pitchFamily="34" charset="0"/>
                <a:ea typeface="Aptos" panose="020B0004020202020204" pitchFamily="34" charset="0"/>
                <a:cs typeface="Verdana" panose="020B0604030504040204" pitchFamily="34" charset="0"/>
              </a:rPr>
              <a:t>Director (Discipline</a:t>
            </a:r>
            <a:r>
              <a:rPr lang="en-IN" sz="1800" kern="0" dirty="0">
                <a:effectLst/>
                <a:latin typeface="Verdana" panose="020B0604030504040204" pitchFamily="34" charset="0"/>
                <a:ea typeface="Aptos" panose="020B0004020202020204" pitchFamily="34" charset="0"/>
                <a:cs typeface="Verdana" panose="020B0604030504040204" pitchFamily="34" charset="0"/>
              </a:rPr>
              <a:t>) is of the opinion that a member is guilty of any professional or other misconduct mentioned in the </a:t>
            </a:r>
            <a:r>
              <a:rPr lang="en-IN" sz="1800" b="1" kern="0" dirty="0">
                <a:effectLst/>
                <a:latin typeface="Verdana" panose="020B0604030504040204" pitchFamily="34" charset="0"/>
                <a:ea typeface="Aptos" panose="020B0004020202020204" pitchFamily="34" charset="0"/>
                <a:cs typeface="Verdana" panose="020B0604030504040204" pitchFamily="34" charset="0"/>
              </a:rPr>
              <a:t>First Schedule</a:t>
            </a:r>
            <a:r>
              <a:rPr lang="en-IN" sz="1800" kern="0" dirty="0">
                <a:effectLst/>
                <a:latin typeface="Verdana" panose="020B0604030504040204" pitchFamily="34" charset="0"/>
                <a:ea typeface="Aptos" panose="020B0004020202020204" pitchFamily="34" charset="0"/>
                <a:cs typeface="Verdana" panose="020B0604030504040204" pitchFamily="34" charset="0"/>
              </a:rPr>
              <a:t>, he shall place the matter before </a:t>
            </a:r>
            <a:r>
              <a:rPr lang="en-IN" sz="1800" b="1" kern="0" dirty="0">
                <a:effectLst/>
                <a:latin typeface="Verdana" panose="020B0604030504040204" pitchFamily="34" charset="0"/>
                <a:ea typeface="Aptos" panose="020B0004020202020204" pitchFamily="34" charset="0"/>
                <a:cs typeface="Verdana" panose="020B0604030504040204" pitchFamily="34" charset="0"/>
              </a:rPr>
              <a:t>the Board of Discipline.</a:t>
            </a:r>
            <a:endParaRPr lang="en-IN" b="1" dirty="0"/>
          </a:p>
        </p:txBody>
      </p:sp>
      <p:sp>
        <p:nvSpPr>
          <p:cNvPr id="4" name="Content Placeholder 3">
            <a:extLst>
              <a:ext uri="{FF2B5EF4-FFF2-40B4-BE49-F238E27FC236}">
                <a16:creationId xmlns:a16="http://schemas.microsoft.com/office/drawing/2014/main" id="{1F18CE94-0715-8840-1BAE-69236B3CA4BE}"/>
              </a:ext>
            </a:extLst>
          </p:cNvPr>
          <p:cNvSpPr>
            <a:spLocks noGrp="1"/>
          </p:cNvSpPr>
          <p:nvPr>
            <p:ph sz="half" idx="2"/>
          </p:nvPr>
        </p:nvSpPr>
        <p:spPr>
          <a:xfrm>
            <a:off x="6785033" y="1862882"/>
            <a:ext cx="4846320" cy="3959351"/>
          </a:xfrm>
        </p:spPr>
        <p:txBody>
          <a:bodyPr/>
          <a:lstStyle/>
          <a:p>
            <a:pPr>
              <a:lnSpc>
                <a:spcPct val="107000"/>
              </a:lnSpc>
              <a:spcAft>
                <a:spcPts val="800"/>
              </a:spcAft>
            </a:pPr>
            <a:endParaRPr lang="en-IN" sz="1800" kern="0" dirty="0">
              <a:effectLst/>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endParaRPr lang="en-IN" sz="1800" kern="0" dirty="0">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r>
              <a:rPr lang="en-IN" sz="1800" kern="0" dirty="0">
                <a:latin typeface="Verdana" panose="020B0604030504040204" pitchFamily="34" charset="0"/>
              </a:rPr>
              <a:t>where the </a:t>
            </a:r>
            <a:r>
              <a:rPr lang="en-IN" sz="1800" b="1" kern="0" dirty="0">
                <a:latin typeface="Verdana" panose="020B0604030504040204" pitchFamily="34" charset="0"/>
              </a:rPr>
              <a:t>Director (Discipline) </a:t>
            </a:r>
            <a:r>
              <a:rPr lang="en-IN" sz="1800" kern="0" dirty="0">
                <a:latin typeface="Verdana" panose="020B0604030504040204" pitchFamily="34" charset="0"/>
              </a:rPr>
              <a:t>is of the opinion that a member is guilty of any professional or other misconduct mentioned in the </a:t>
            </a:r>
            <a:r>
              <a:rPr lang="en-IN" sz="1800" b="1" kern="0" dirty="0">
                <a:latin typeface="Verdana" panose="020B0604030504040204" pitchFamily="34" charset="0"/>
              </a:rPr>
              <a:t>Second Schedule or in both the Schedules</a:t>
            </a:r>
            <a:r>
              <a:rPr lang="en-IN" sz="1800" kern="0" dirty="0">
                <a:latin typeface="Verdana" panose="020B0604030504040204" pitchFamily="34" charset="0"/>
              </a:rPr>
              <a:t>, he shall place the matter before the </a:t>
            </a:r>
            <a:r>
              <a:rPr lang="en-IN" sz="1800" b="1" kern="0" dirty="0">
                <a:latin typeface="Verdana" panose="020B0604030504040204" pitchFamily="34" charset="0"/>
              </a:rPr>
              <a:t>Disciplinary Committee.</a:t>
            </a:r>
          </a:p>
          <a:p>
            <a:endParaRPr lang="en-IN" b="1" dirty="0"/>
          </a:p>
        </p:txBody>
      </p:sp>
      <p:sp>
        <p:nvSpPr>
          <p:cNvPr id="5" name="Date Placeholder 4">
            <a:extLst>
              <a:ext uri="{FF2B5EF4-FFF2-40B4-BE49-F238E27FC236}">
                <a16:creationId xmlns:a16="http://schemas.microsoft.com/office/drawing/2014/main" id="{87A84173-C008-D273-8B12-3CCAE5F0F5A3}"/>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22C37983-B4B6-C43A-C31C-71DBE828BD7D}"/>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F139FA63-7731-3EFE-2F73-C73BD1C69485}"/>
              </a:ext>
            </a:extLst>
          </p:cNvPr>
          <p:cNvSpPr>
            <a:spLocks noGrp="1"/>
          </p:cNvSpPr>
          <p:nvPr>
            <p:ph type="sldNum" sz="quarter" idx="12"/>
          </p:nvPr>
        </p:nvSpPr>
        <p:spPr/>
        <p:txBody>
          <a:bodyPr/>
          <a:lstStyle/>
          <a:p>
            <a:fld id="{C01389E6-C847-4AD0-B56D-D205B2EAB1EE}" type="slidenum">
              <a:rPr lang="en-US" smtClean="0"/>
              <a:t>7</a:t>
            </a:fld>
            <a:endParaRPr lang="en-US"/>
          </a:p>
        </p:txBody>
      </p:sp>
    </p:spTree>
    <p:extLst>
      <p:ext uri="{BB962C8B-B14F-4D97-AF65-F5344CB8AC3E}">
        <p14:creationId xmlns:p14="http://schemas.microsoft.com/office/powerpoint/2010/main" val="131502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60A8-FDBD-5FE8-BB4C-5FB452B91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7C269-D48B-B620-FFE0-7D42A3816ED1}"/>
              </a:ext>
            </a:extLst>
          </p:cNvPr>
          <p:cNvSpPr>
            <a:spLocks noGrp="1"/>
          </p:cNvSpPr>
          <p:nvPr>
            <p:ph type="title"/>
          </p:nvPr>
        </p:nvSpPr>
        <p:spPr>
          <a:xfrm>
            <a:off x="323273" y="169164"/>
            <a:ext cx="11499272" cy="617220"/>
          </a:xfrm>
        </p:spPr>
        <p:txBody>
          <a:bodyPr>
            <a:normAutofit fontScale="90000"/>
          </a:bodyPr>
          <a:lstStyle/>
          <a:p>
            <a:pPr algn="ctr"/>
            <a:r>
              <a:rPr lang="en-IN" dirty="0"/>
              <a:t>Why</a:t>
            </a:r>
            <a:br>
              <a:rPr lang="en-IN" dirty="0"/>
            </a:br>
            <a:r>
              <a:rPr lang="en-IN" dirty="0"/>
              <a:t/>
            </a:r>
            <a:br>
              <a:rPr lang="en-IN" dirty="0"/>
            </a:br>
            <a:r>
              <a:rPr lang="en-IN" dirty="0"/>
              <a:t>Key difference between the 2 Schedules</a:t>
            </a:r>
          </a:p>
        </p:txBody>
      </p:sp>
      <p:sp>
        <p:nvSpPr>
          <p:cNvPr id="3" name="Content Placeholder 2">
            <a:extLst>
              <a:ext uri="{FF2B5EF4-FFF2-40B4-BE49-F238E27FC236}">
                <a16:creationId xmlns:a16="http://schemas.microsoft.com/office/drawing/2014/main" id="{E66B82FC-FA16-5024-C30D-E6FF3E4D4CDB}"/>
              </a:ext>
            </a:extLst>
          </p:cNvPr>
          <p:cNvSpPr>
            <a:spLocks noGrp="1"/>
          </p:cNvSpPr>
          <p:nvPr>
            <p:ph sz="half" idx="1"/>
          </p:nvPr>
        </p:nvSpPr>
        <p:spPr>
          <a:xfrm>
            <a:off x="743527" y="1862882"/>
            <a:ext cx="4846320" cy="3959352"/>
          </a:xfrm>
        </p:spPr>
        <p:txBody>
          <a:bodyPr/>
          <a:lstStyle/>
          <a:p>
            <a:pPr>
              <a:lnSpc>
                <a:spcPct val="107000"/>
              </a:lnSpc>
              <a:spcAft>
                <a:spcPts val="800"/>
              </a:spcAft>
            </a:pPr>
            <a:endParaRPr lang="en-IN" sz="1800" kern="0" dirty="0">
              <a:effectLst/>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endParaRPr lang="en-IN" sz="1800" kern="0" dirty="0">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r>
              <a:rPr lang="en-IN" sz="1800" b="1" kern="0" dirty="0">
                <a:latin typeface="Verdana" panose="020B0604030504040204" pitchFamily="34" charset="0"/>
              </a:rPr>
              <a:t>First Schedule f</a:t>
            </a:r>
            <a:r>
              <a:rPr lang="en-IN" sz="1800" kern="0" dirty="0">
                <a:latin typeface="Verdana" panose="020B0604030504040204" pitchFamily="34" charset="0"/>
              </a:rPr>
              <a:t>ocuses on professional etiquette, procedural compliance, and ethical practices. </a:t>
            </a:r>
          </a:p>
          <a:p>
            <a:pPr>
              <a:lnSpc>
                <a:spcPct val="107000"/>
              </a:lnSpc>
              <a:spcAft>
                <a:spcPts val="800"/>
              </a:spcAft>
            </a:pPr>
            <a:r>
              <a:rPr lang="en-IN" sz="1800" kern="0" dirty="0">
                <a:latin typeface="Verdana" panose="020B0604030504040204" pitchFamily="34" charset="0"/>
              </a:rPr>
              <a:t>Misconducts here </a:t>
            </a:r>
            <a:r>
              <a:rPr lang="en-IN" sz="1800" b="1" kern="0" dirty="0">
                <a:latin typeface="Verdana" panose="020B0604030504040204" pitchFamily="34" charset="0"/>
              </a:rPr>
              <a:t>may not always have a severe financial or reputational impact</a:t>
            </a:r>
            <a:r>
              <a:rPr lang="en-IN" sz="1800" b="1" kern="0" dirty="0">
                <a:effectLst/>
                <a:latin typeface="Verdana" panose="020B0604030504040204" pitchFamily="34" charset="0"/>
                <a:ea typeface="Aptos" panose="020B0004020202020204" pitchFamily="34" charset="0"/>
                <a:cs typeface="Verdana" panose="020B0604030504040204" pitchFamily="34" charset="0"/>
              </a:rPr>
              <a:t>.</a:t>
            </a:r>
            <a:endParaRPr lang="en-IN" b="1" dirty="0"/>
          </a:p>
        </p:txBody>
      </p:sp>
      <p:sp>
        <p:nvSpPr>
          <p:cNvPr id="4" name="Content Placeholder 3">
            <a:extLst>
              <a:ext uri="{FF2B5EF4-FFF2-40B4-BE49-F238E27FC236}">
                <a16:creationId xmlns:a16="http://schemas.microsoft.com/office/drawing/2014/main" id="{F8631BC9-F1AE-A94F-C2E2-F273E2F0EB87}"/>
              </a:ext>
            </a:extLst>
          </p:cNvPr>
          <p:cNvSpPr>
            <a:spLocks noGrp="1"/>
          </p:cNvSpPr>
          <p:nvPr>
            <p:ph sz="half" idx="2"/>
          </p:nvPr>
        </p:nvSpPr>
        <p:spPr>
          <a:xfrm>
            <a:off x="6785033" y="1862882"/>
            <a:ext cx="4846320" cy="3959351"/>
          </a:xfrm>
        </p:spPr>
        <p:txBody>
          <a:bodyPr/>
          <a:lstStyle/>
          <a:p>
            <a:pPr>
              <a:lnSpc>
                <a:spcPct val="107000"/>
              </a:lnSpc>
              <a:spcAft>
                <a:spcPts val="800"/>
              </a:spcAft>
            </a:pPr>
            <a:endParaRPr lang="en-IN" sz="1800" kern="0" dirty="0">
              <a:effectLst/>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endParaRPr lang="en-IN" sz="1800" kern="0" dirty="0">
              <a:latin typeface="Verdana" panose="020B0604030504040204" pitchFamily="34" charset="0"/>
              <a:ea typeface="Aptos" panose="020B0004020202020204" pitchFamily="34" charset="0"/>
              <a:cs typeface="Verdana" panose="020B0604030504040204" pitchFamily="34" charset="0"/>
            </a:endParaRPr>
          </a:p>
          <a:p>
            <a:pPr>
              <a:lnSpc>
                <a:spcPct val="107000"/>
              </a:lnSpc>
              <a:spcAft>
                <a:spcPts val="800"/>
              </a:spcAft>
            </a:pPr>
            <a:r>
              <a:rPr lang="en-IN" sz="1800" b="1" kern="0" dirty="0">
                <a:latin typeface="Verdana" panose="020B0604030504040204" pitchFamily="34" charset="0"/>
              </a:rPr>
              <a:t>Second Schedule is </a:t>
            </a:r>
            <a:r>
              <a:rPr lang="en-IN" sz="1800" kern="0" dirty="0">
                <a:latin typeface="Verdana" panose="020B0604030504040204" pitchFamily="34" charset="0"/>
              </a:rPr>
              <a:t>focused on actions with </a:t>
            </a:r>
            <a:r>
              <a:rPr lang="en-IN" sz="1800" b="1" kern="0" dirty="0">
                <a:latin typeface="Verdana" panose="020B0604030504040204" pitchFamily="34" charset="0"/>
              </a:rPr>
              <a:t>potentially grave consequences</a:t>
            </a:r>
            <a:r>
              <a:rPr lang="en-IN" sz="1800" kern="0" dirty="0">
                <a:latin typeface="Verdana" panose="020B0604030504040204" pitchFamily="34" charset="0"/>
              </a:rPr>
              <a:t>, such as </a:t>
            </a:r>
            <a:r>
              <a:rPr lang="en-IN" sz="1800" b="1" kern="0" dirty="0">
                <a:latin typeface="Verdana" panose="020B0604030504040204" pitchFamily="34" charset="0"/>
              </a:rPr>
              <a:t>fraud, gross negligence, or deliberate malpractice</a:t>
            </a:r>
          </a:p>
        </p:txBody>
      </p:sp>
      <p:sp>
        <p:nvSpPr>
          <p:cNvPr id="5" name="Date Placeholder 4">
            <a:extLst>
              <a:ext uri="{FF2B5EF4-FFF2-40B4-BE49-F238E27FC236}">
                <a16:creationId xmlns:a16="http://schemas.microsoft.com/office/drawing/2014/main" id="{20CFFAE8-0D84-5B95-AAFB-AF9906CEF03B}"/>
              </a:ext>
            </a:extLst>
          </p:cNvPr>
          <p:cNvSpPr>
            <a:spLocks noGrp="1"/>
          </p:cNvSpPr>
          <p:nvPr>
            <p:ph type="dt" sz="half" idx="10"/>
          </p:nvPr>
        </p:nvSpPr>
        <p:spPr/>
        <p:txBody>
          <a:bodyPr/>
          <a:lstStyle/>
          <a:p>
            <a:r>
              <a:rPr lang="en-US"/>
              <a:t>Decr 11, 2024</a:t>
            </a:r>
          </a:p>
        </p:txBody>
      </p:sp>
      <p:sp>
        <p:nvSpPr>
          <p:cNvPr id="6" name="Footer Placeholder 5">
            <a:extLst>
              <a:ext uri="{FF2B5EF4-FFF2-40B4-BE49-F238E27FC236}">
                <a16:creationId xmlns:a16="http://schemas.microsoft.com/office/drawing/2014/main" id="{74DCB81E-EA6B-FFA2-E2E5-CD9FBA4FE995}"/>
              </a:ext>
            </a:extLst>
          </p:cNvPr>
          <p:cNvSpPr>
            <a:spLocks noGrp="1"/>
          </p:cNvSpPr>
          <p:nvPr>
            <p:ph type="ftr" sz="quarter" idx="11"/>
          </p:nvPr>
        </p:nvSpPr>
        <p:spPr/>
        <p:txBody>
          <a:bodyPr/>
          <a:lstStyle/>
          <a:p>
            <a:r>
              <a:rPr lang="en-US"/>
              <a:t>SIRC of ICAI</a:t>
            </a:r>
          </a:p>
        </p:txBody>
      </p:sp>
      <p:sp>
        <p:nvSpPr>
          <p:cNvPr id="7" name="Slide Number Placeholder 6">
            <a:extLst>
              <a:ext uri="{FF2B5EF4-FFF2-40B4-BE49-F238E27FC236}">
                <a16:creationId xmlns:a16="http://schemas.microsoft.com/office/drawing/2014/main" id="{872BBEA2-21EF-264E-4287-91036A37C553}"/>
              </a:ext>
            </a:extLst>
          </p:cNvPr>
          <p:cNvSpPr>
            <a:spLocks noGrp="1"/>
          </p:cNvSpPr>
          <p:nvPr>
            <p:ph type="sldNum" sz="quarter" idx="12"/>
          </p:nvPr>
        </p:nvSpPr>
        <p:spPr/>
        <p:txBody>
          <a:bodyPr/>
          <a:lstStyle/>
          <a:p>
            <a:fld id="{C01389E6-C847-4AD0-B56D-D205B2EAB1EE}" type="slidenum">
              <a:rPr lang="en-US" smtClean="0"/>
              <a:t>8</a:t>
            </a:fld>
            <a:endParaRPr lang="en-US"/>
          </a:p>
        </p:txBody>
      </p:sp>
    </p:spTree>
    <p:extLst>
      <p:ext uri="{BB962C8B-B14F-4D97-AF65-F5344CB8AC3E}">
        <p14:creationId xmlns:p14="http://schemas.microsoft.com/office/powerpoint/2010/main" val="351422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8345F3-DCBF-9CB1-AD4D-E0357F4D27F9}"/>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1FCE60-ECDB-49B1-A5CA-E834A33FE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3AE8C3-8F65-40F4-BABE-E70F38301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FC4764-B8D5-4F87-95DB-3125B2D12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C1654F-94F5-497E-8ECF-F2A7E84D6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31D5759-D8D0-3BDA-1295-4B211B248B07}"/>
              </a:ext>
            </a:extLst>
          </p:cNvPr>
          <p:cNvSpPr>
            <a:spLocks noGrp="1"/>
          </p:cNvSpPr>
          <p:nvPr>
            <p:ph type="title"/>
          </p:nvPr>
        </p:nvSpPr>
        <p:spPr>
          <a:xfrm>
            <a:off x="83128" y="586854"/>
            <a:ext cx="3729746" cy="5499909"/>
          </a:xfrm>
        </p:spPr>
        <p:txBody>
          <a:bodyPr vert="horz" lIns="0" tIns="0" rIns="0" bIns="0" rtlCol="0" anchor="b">
            <a:normAutofit/>
          </a:bodyPr>
          <a:lstStyle/>
          <a:p>
            <a:pPr algn="ctr"/>
            <a:r>
              <a:rPr lang="en-US" altLang="en-US" sz="3200" b="1" dirty="0">
                <a:solidFill>
                  <a:srgbClr val="C00000"/>
                </a:solidFill>
              </a:rPr>
              <a:t>Part - I of First Schedule </a:t>
            </a:r>
            <a:br>
              <a:rPr lang="en-US" altLang="en-US" sz="3200" b="1" dirty="0">
                <a:solidFill>
                  <a:srgbClr val="C00000"/>
                </a:solidFill>
              </a:rPr>
            </a:br>
            <a:r>
              <a:rPr lang="en-US" altLang="en-US" sz="3200" b="1" dirty="0">
                <a:solidFill>
                  <a:srgbClr val="C00000"/>
                </a:solidFill>
              </a:rPr>
              <a:t/>
            </a:r>
            <a:br>
              <a:rPr lang="en-US" altLang="en-US" sz="3200" b="1" dirty="0">
                <a:solidFill>
                  <a:srgbClr val="C00000"/>
                </a:solidFill>
              </a:rPr>
            </a:br>
            <a:r>
              <a:rPr lang="en-US" altLang="en-US" sz="3200" b="1" dirty="0"/>
              <a:t>Professional Misconduct in relation to Chartered Accountants in practice</a:t>
            </a:r>
          </a:p>
        </p:txBody>
      </p:sp>
      <p:sp>
        <p:nvSpPr>
          <p:cNvPr id="7" name="TextBox 6">
            <a:extLst>
              <a:ext uri="{FF2B5EF4-FFF2-40B4-BE49-F238E27FC236}">
                <a16:creationId xmlns:a16="http://schemas.microsoft.com/office/drawing/2014/main" id="{6D65B93E-350D-1E2E-0E2E-16E3D995DFFB}"/>
              </a:ext>
            </a:extLst>
          </p:cNvPr>
          <p:cNvSpPr txBox="1"/>
          <p:nvPr/>
        </p:nvSpPr>
        <p:spPr>
          <a:xfrm>
            <a:off x="4679716" y="850101"/>
            <a:ext cx="7004284" cy="5886099"/>
          </a:xfrm>
          <a:prstGeom prst="rect">
            <a:avLst/>
          </a:prstGeom>
          <a:noFill/>
        </p:spPr>
        <p:txBody>
          <a:bodyPr wrap="square">
            <a:spAutoFit/>
          </a:bodyPr>
          <a:lstStyle/>
          <a:p>
            <a:pPr>
              <a:lnSpc>
                <a:spcPts val="3163"/>
              </a:lnSpc>
            </a:pPr>
            <a:r>
              <a:rPr lang="en-US" altLang="en-US" sz="2400" dirty="0"/>
              <a:t>Clause (1): Allowing Non CA to practice in his name.</a:t>
            </a:r>
          </a:p>
          <a:p>
            <a:pPr>
              <a:lnSpc>
                <a:spcPts val="3163"/>
              </a:lnSpc>
            </a:pPr>
            <a:endParaRPr lang="en-US" altLang="en-US" sz="2400" dirty="0"/>
          </a:p>
          <a:p>
            <a:pPr>
              <a:lnSpc>
                <a:spcPts val="3163"/>
              </a:lnSpc>
            </a:pPr>
            <a:r>
              <a:rPr lang="en-US" altLang="en-US" sz="2400" dirty="0"/>
              <a:t>Clause (2): Sharing Fees or Profits with Non CA.</a:t>
            </a:r>
          </a:p>
          <a:p>
            <a:pPr>
              <a:lnSpc>
                <a:spcPts val="3163"/>
              </a:lnSpc>
            </a:pPr>
            <a:endParaRPr lang="en-US" altLang="en-US" sz="2400" dirty="0"/>
          </a:p>
          <a:p>
            <a:pPr>
              <a:lnSpc>
                <a:spcPct val="107000"/>
              </a:lnSpc>
              <a:spcAft>
                <a:spcPts val="800"/>
              </a:spcAft>
            </a:pPr>
            <a:r>
              <a:rPr lang="en-US" altLang="en-US" sz="2400" dirty="0"/>
              <a:t>Clause (3): </a:t>
            </a:r>
            <a:r>
              <a:rPr lang="en-IN" sz="2400" dirty="0"/>
              <a:t>sharing any part of the profits of the professional work of a person who is not a CA</a:t>
            </a:r>
          </a:p>
          <a:p>
            <a:pPr>
              <a:lnSpc>
                <a:spcPts val="3163"/>
              </a:lnSpc>
            </a:pPr>
            <a:endParaRPr lang="en-US" altLang="en-US" sz="2400" dirty="0"/>
          </a:p>
          <a:p>
            <a:pPr>
              <a:lnSpc>
                <a:spcPts val="3163"/>
              </a:lnSpc>
            </a:pPr>
            <a:r>
              <a:rPr lang="en-US" altLang="en-US" sz="2400" dirty="0"/>
              <a:t>Clause (4): Entering in Partnership with Persons other than CAs in practice</a:t>
            </a:r>
          </a:p>
          <a:p>
            <a:pPr>
              <a:lnSpc>
                <a:spcPts val="3163"/>
              </a:lnSpc>
            </a:pPr>
            <a:endParaRPr lang="en-US" altLang="en-US" sz="2400" dirty="0"/>
          </a:p>
          <a:p>
            <a:pPr>
              <a:lnSpc>
                <a:spcPts val="3163"/>
              </a:lnSpc>
            </a:pPr>
            <a:r>
              <a:rPr lang="en-US" altLang="en-US" sz="2400" dirty="0"/>
              <a:t>Clause (5): Securing Professional Business by non-permitted means</a:t>
            </a:r>
          </a:p>
          <a:p>
            <a:pPr>
              <a:lnSpc>
                <a:spcPts val="3163"/>
              </a:lnSpc>
            </a:pPr>
            <a:endParaRPr lang="en-US" altLang="en-US" sz="2400" dirty="0"/>
          </a:p>
          <a:p>
            <a:pPr>
              <a:lnSpc>
                <a:spcPts val="3163"/>
              </a:lnSpc>
            </a:pPr>
            <a:r>
              <a:rPr lang="en-US" altLang="en-US" sz="2400" dirty="0"/>
              <a:t>Clause (6): Solicitation of Professional Work</a:t>
            </a:r>
          </a:p>
        </p:txBody>
      </p:sp>
      <p:sp>
        <p:nvSpPr>
          <p:cNvPr id="3" name="Date Placeholder 2">
            <a:extLst>
              <a:ext uri="{FF2B5EF4-FFF2-40B4-BE49-F238E27FC236}">
                <a16:creationId xmlns:a16="http://schemas.microsoft.com/office/drawing/2014/main" id="{86538F0E-C61B-A944-8D73-F71B25F4C1A5}"/>
              </a:ext>
            </a:extLst>
          </p:cNvPr>
          <p:cNvSpPr>
            <a:spLocks noGrp="1"/>
          </p:cNvSpPr>
          <p:nvPr>
            <p:ph type="dt" sz="half" idx="10"/>
          </p:nvPr>
        </p:nvSpPr>
        <p:spPr/>
        <p:txBody>
          <a:bodyPr/>
          <a:lstStyle/>
          <a:p>
            <a:r>
              <a:rPr lang="en-US"/>
              <a:t>Decr 11, 2024</a:t>
            </a:r>
          </a:p>
        </p:txBody>
      </p:sp>
      <p:sp>
        <p:nvSpPr>
          <p:cNvPr id="4" name="Footer Placeholder 3">
            <a:extLst>
              <a:ext uri="{FF2B5EF4-FFF2-40B4-BE49-F238E27FC236}">
                <a16:creationId xmlns:a16="http://schemas.microsoft.com/office/drawing/2014/main" id="{0F8F746F-B50D-225A-722C-FA972EF989BD}"/>
              </a:ext>
            </a:extLst>
          </p:cNvPr>
          <p:cNvSpPr>
            <a:spLocks noGrp="1"/>
          </p:cNvSpPr>
          <p:nvPr>
            <p:ph type="ftr" sz="quarter" idx="11"/>
          </p:nvPr>
        </p:nvSpPr>
        <p:spPr/>
        <p:txBody>
          <a:bodyPr/>
          <a:lstStyle/>
          <a:p>
            <a:r>
              <a:rPr lang="en-US"/>
              <a:t>SIRC of ICAI</a:t>
            </a:r>
          </a:p>
        </p:txBody>
      </p:sp>
      <p:sp>
        <p:nvSpPr>
          <p:cNvPr id="5" name="Slide Number Placeholder 4">
            <a:extLst>
              <a:ext uri="{FF2B5EF4-FFF2-40B4-BE49-F238E27FC236}">
                <a16:creationId xmlns:a16="http://schemas.microsoft.com/office/drawing/2014/main" id="{A7B0760A-46E2-5D17-A8DA-1DDEA9CC5BCB}"/>
              </a:ext>
            </a:extLst>
          </p:cNvPr>
          <p:cNvSpPr>
            <a:spLocks noGrp="1"/>
          </p:cNvSpPr>
          <p:nvPr>
            <p:ph type="sldNum" sz="quarter" idx="12"/>
          </p:nvPr>
        </p:nvSpPr>
        <p:spPr/>
        <p:txBody>
          <a:bodyPr/>
          <a:lstStyle/>
          <a:p>
            <a:fld id="{C01389E6-C847-4AD0-B56D-D205B2EAB1EE}" type="slidenum">
              <a:rPr lang="en-US" smtClean="0"/>
              <a:t>9</a:t>
            </a:fld>
            <a:endParaRPr lang="en-US"/>
          </a:p>
        </p:txBody>
      </p:sp>
    </p:spTree>
    <p:extLst>
      <p:ext uri="{BB962C8B-B14F-4D97-AF65-F5344CB8AC3E}">
        <p14:creationId xmlns:p14="http://schemas.microsoft.com/office/powerpoint/2010/main" val="1860101467"/>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1282</TotalTime>
  <Words>4385</Words>
  <Application>Microsoft Office PowerPoint</Application>
  <PresentationFormat>Widescreen</PresentationFormat>
  <Paragraphs>757</Paragraphs>
  <Slides>68</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68</vt:i4>
      </vt:variant>
    </vt:vector>
  </HeadingPairs>
  <TitlesOfParts>
    <vt:vector size="86" baseType="lpstr">
      <vt:lpstr>Aptos</vt:lpstr>
      <vt:lpstr>Arial</vt:lpstr>
      <vt:lpstr>Bahnschrift</vt:lpstr>
      <vt:lpstr>Bahnschrift Condensed</vt:lpstr>
      <vt:lpstr>Baskerville Old Face</vt:lpstr>
      <vt:lpstr>Calibri</vt:lpstr>
      <vt:lpstr>Century Gothic</vt:lpstr>
      <vt:lpstr>Freestyle Script</vt:lpstr>
      <vt:lpstr>Garamond</vt:lpstr>
      <vt:lpstr>Gill Sans MT</vt:lpstr>
      <vt:lpstr>Neue Haas Grotesk Text Pro</vt:lpstr>
      <vt:lpstr>Tahoma</vt:lpstr>
      <vt:lpstr>Times New Roman</vt:lpstr>
      <vt:lpstr>Tw Cen MT</vt:lpstr>
      <vt:lpstr>Verdana</vt:lpstr>
      <vt:lpstr>Verdana,Bold</vt:lpstr>
      <vt:lpstr>Wingdings</vt:lpstr>
      <vt:lpstr>GradientRiseVTI</vt:lpstr>
      <vt:lpstr>SIRC of ICAI   One day programme on Audit and Ethics</vt:lpstr>
      <vt:lpstr>Professional ethics Essential Provisions for Chartered Accountants in Practice </vt:lpstr>
      <vt:lpstr>                                                             COVERAGE</vt:lpstr>
      <vt:lpstr>THE CHARTERED ACCOUNTANTS ACT, 1949</vt:lpstr>
      <vt:lpstr>CHAPTER V – MISCONDUCT  Section – 22  Professional or other misconduct defined </vt:lpstr>
      <vt:lpstr>SCHEDULES</vt:lpstr>
      <vt:lpstr>Why 2 Schedules</vt:lpstr>
      <vt:lpstr>Why  Key difference between the 2 Schedules</vt:lpstr>
      <vt:lpstr>Part - I of First Schedule   Professional Misconduct in relation to Chartered Accountants in practice</vt:lpstr>
      <vt:lpstr>Part - I of First Schedule   Professional Misconduct in relation to Chartered Accountants in practice</vt:lpstr>
      <vt:lpstr>Part - Iii of First Schedule   Professional misconduct in relation to members of the institute generally</vt:lpstr>
      <vt:lpstr>Part - Iii of First Schedule   Professional mPART IV  Other misconduct in relation to members of the Institute generallyconduct in relation to members of the institute generally</vt:lpstr>
      <vt:lpstr>PowerPoint Presentation</vt:lpstr>
      <vt:lpstr>PowerPoint Presentation</vt:lpstr>
      <vt:lpstr>PowerPoint Presentation</vt:lpstr>
      <vt:lpstr>PowerPoint Presentation</vt:lpstr>
      <vt:lpstr>PowerPoint Presentation</vt:lpstr>
      <vt:lpstr>PowerPoint Presentation</vt:lpstr>
      <vt:lpstr>Part - II of second Schedule   Professional Misconduct in relation to members of the institute generally</vt:lpstr>
      <vt:lpstr>Part - III of second Schedule        Other misconduct in relation to members of the Institute generally  </vt:lpstr>
      <vt:lpstr>PowerPoint Presentation</vt:lpstr>
      <vt:lpstr>PowerPoint Presentation</vt:lpstr>
      <vt:lpstr>PowerPoint Presentation</vt:lpstr>
      <vt:lpstr>WHY THIS NEW CODE OF ETHICS</vt:lpstr>
      <vt:lpstr> </vt:lpstr>
      <vt:lpstr>New Requirements</vt:lpstr>
      <vt:lpstr>New Requirements</vt:lpstr>
      <vt:lpstr>New Requirements</vt:lpstr>
      <vt:lpstr>New Requirements</vt:lpstr>
      <vt:lpstr> Purpose &amp; objectives ?! </vt:lpstr>
      <vt:lpstr>PowerPoint Presentation</vt:lpstr>
      <vt:lpstr>Ethical Requirements-Threats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Precaution - Ineligible Services</vt:lpstr>
      <vt:lpstr>      ILFS - Other services   – Audit Committee Approval Not obtained  - Staff rotation &amp; familiarity threats </vt:lpstr>
      <vt:lpstr>PowerPoint Presentation</vt:lpstr>
      <vt:lpstr>Developments @ ICAI</vt:lpstr>
      <vt:lpstr>PowerPoint Presentation</vt:lpstr>
      <vt:lpstr>Process  </vt:lpstr>
      <vt:lpstr>Who can file </vt:lpstr>
      <vt:lpstr>Withdrawal</vt:lpstr>
      <vt:lpstr>Registration of complaint</vt:lpstr>
      <vt:lpstr>Examination by director</vt:lpstr>
      <vt:lpstr>Typical answers which lead to GUILTY verdict:</vt:lpstr>
      <vt:lpstr>Recent Developments</vt:lpstr>
      <vt:lpstr>Approach of members</vt:lpstr>
      <vt:lpstr>Result</vt:lpstr>
      <vt:lpstr>Further remedies of found guilty …. </vt:lpstr>
      <vt:lpstr>Action Trigger Point – for DC cases</vt:lpstr>
      <vt:lpstr>Recent Issue – which can trigger DC</vt:lpstr>
      <vt:lpstr>Recent Cases of DC</vt:lpstr>
      <vt:lpstr>Few Recent Cases</vt:lpstr>
      <vt:lpstr>Few Recent Cases – contd.</vt:lpstr>
      <vt:lpstr>Few Recent Cases –contd.</vt:lpstr>
      <vt:lpstr>Few Recent Cases – contd.</vt:lpstr>
      <vt:lpstr>Few Recent Cases – contd.</vt:lpstr>
      <vt:lpstr>Few Recent Cases – contd.</vt:lpstr>
      <vt:lpstr>Take Home Message</vt:lpstr>
      <vt:lpstr>PowerPoint Presentation</vt:lpstr>
      <vt:lpstr>PowerPoint Presentation</vt:lpstr>
      <vt:lpstr>One Final Word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SIRC of ICAI   One day programme on Audit and Ethics</dc:title>
  <dc:creator>BANDR CHENNAI</dc:creator>
  <cp:lastModifiedBy>sirccpe@icai.in</cp:lastModifiedBy>
  <cp:revision>17</cp:revision>
  <cp:lastPrinted>2024-12-11T06:07:37Z</cp:lastPrinted>
  <dcterms:created xsi:type="dcterms:W3CDTF">2024-12-08T07:04:08Z</dcterms:created>
  <dcterms:modified xsi:type="dcterms:W3CDTF">2024-12-11T11:21:25Z</dcterms:modified>
</cp:coreProperties>
</file>